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5143500" cx="9144000"/>
  <p:notesSz cx="6858000" cy="9144000"/>
  <p:embeddedFontLst>
    <p:embeddedFont>
      <p:font typeface="Roboto"/>
      <p:regular r:id="rId45"/>
      <p:bold r:id="rId46"/>
      <p:italic r:id="rId47"/>
      <p:boldItalic r:id="rId48"/>
    </p:embeddedFont>
    <p:embeddedFont>
      <p:font typeface="Montserrat"/>
      <p:regular r:id="rId49"/>
      <p:bold r:id="rId50"/>
      <p:italic r:id="rId51"/>
      <p:boldItalic r:id="rId52"/>
    </p:embeddedFont>
    <p:embeddedFont>
      <p:font typeface="Montserrat ExtraBold"/>
      <p:bold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chemeClr val="dk1"/>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6A12D2-0BE0-4BEC-BB9B-3A04350568CB}">
  <a:tblStyle styleId="{F16A12D2-0BE0-4BEC-BB9B-3A04350568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MontserratExtraBold-bold.fntdata"/><Relationship Id="rId52" Type="http://schemas.openxmlformats.org/officeDocument/2006/relationships/font" Target="fonts/Montserrat-boldItalic.fntdata"/><Relationship Id="rId11" Type="http://schemas.openxmlformats.org/officeDocument/2006/relationships/slide" Target="slides/slide3.xml"/><Relationship Id="rId10" Type="http://schemas.openxmlformats.org/officeDocument/2006/relationships/slide" Target="slides/slide2.xml"/><Relationship Id="rId54" Type="http://schemas.openxmlformats.org/officeDocument/2006/relationships/font" Target="fonts/MontserratExtraBold-bold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0de8b3ee4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0de8b3ee4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20deccda4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20deccda4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20deccda41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20deccda41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20deccda41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20deccda41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20deccda41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20deccda41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20f0e0da57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20f0e0da57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D3B45"/>
                </a:solidFill>
                <a:highlight>
                  <a:schemeClr val="lt1"/>
                </a:highlight>
              </a:rPr>
              <a:t>By using our strategy, </a:t>
            </a:r>
            <a:r>
              <a:rPr lang="en" sz="1200">
                <a:solidFill>
                  <a:srgbClr val="2D3B45"/>
                </a:solidFill>
                <a:highlight>
                  <a:schemeClr val="lt1"/>
                </a:highlight>
              </a:rPr>
              <a:t>We expect to deliver 20% incremental sales among the most engaged 15% of customers and 2-5% amongst other customers. Our current revenue is 8.4 million, After calculating the discounts that bruna talked about we expect 8.85 million, In total we are expecting Three hundred 64 thousand dollars more revenue than the current </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20d3650a32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20d3650a32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plan is to do pilot deployment with top 15% of the customers and then later refined the </a:t>
            </a:r>
            <a:r>
              <a:rPr lang="en"/>
              <a:t>recommendation</a:t>
            </a:r>
            <a:r>
              <a:rPr lang="en"/>
              <a:t> engine as per the results we get from our first implementation by . We also plan to automate the data pipeline to update data and clusters time to time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20d3650a32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320d3650a32_0_6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20deccda41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20deccda41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1756d1e1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1756d1e1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Ariel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1b1006b0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1b1006b0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20d0490369_0_0:notes"/>
          <p:cNvSpPr txBox="1"/>
          <p:nvPr>
            <p:ph idx="1" type="body"/>
          </p:nvPr>
        </p:nvSpPr>
        <p:spPr>
          <a:xfrm>
            <a:off x="685800" y="4399853"/>
            <a:ext cx="5486400" cy="3601200"/>
          </a:xfrm>
          <a:prstGeom prst="rect">
            <a:avLst/>
          </a:prstGeom>
          <a:noFill/>
          <a:ln>
            <a:noFill/>
          </a:ln>
        </p:spPr>
        <p:txBody>
          <a:bodyPr anchorCtr="0" anchor="t" bIns="51750" lIns="103525" spcFirstLastPara="1" rIns="103525" wrap="square" tIns="51750">
            <a:noAutofit/>
          </a:bodyPr>
          <a:lstStyle/>
          <a:p>
            <a:pPr indent="0" lvl="0" marL="0" rtl="0" algn="l">
              <a:lnSpc>
                <a:spcPct val="100000"/>
              </a:lnSpc>
              <a:spcBef>
                <a:spcPts val="0"/>
              </a:spcBef>
              <a:spcAft>
                <a:spcPts val="0"/>
              </a:spcAft>
              <a:buSzPts val="1400"/>
              <a:buNone/>
            </a:pPr>
            <a:r>
              <a:t/>
            </a:r>
            <a:endParaRPr/>
          </a:p>
        </p:txBody>
      </p:sp>
      <p:sp>
        <p:nvSpPr>
          <p:cNvPr id="139" name="Google Shape;139;g320d0490369_0_0:notes"/>
          <p:cNvSpPr/>
          <p:nvPr>
            <p:ph idx="2" type="sldImg"/>
          </p:nvPr>
        </p:nvSpPr>
        <p:spPr>
          <a:xfrm>
            <a:off x="1905391" y="1143266"/>
            <a:ext cx="3047100" cy="3088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1b0cde09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1b0cde09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310de8b3ee4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310de8b3ee4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31af3e5c60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31af3e5c60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31b330d22b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31b330d22b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1b330d22b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1b330d22b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3176a5d3f56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3176a5d3f56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175923e312_2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175923e312_2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31af3e5c60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31af3e5c60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Kunal</a:t>
            </a:r>
            <a:endParaRPr sz="18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31a950f60c9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31a950f60c9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Kunal</a:t>
            </a:r>
            <a:endParaRPr sz="18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d630d57c1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d630d57c1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20deccda41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20deccda41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31b330d22b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31b330d22b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31b330d22ba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31b330d22ba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1b330d22ba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31b330d22ba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20f0e0da57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320f0e0da57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320f0e0da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320f0e0da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320f0e0da5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320f0e0da5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320deccda41_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320deccda41_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cc85825a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cc85825a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cc85825a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cc85825a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20d3650a3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20d3650a32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cc85825a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cc85825a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i="1" lang="en">
                <a:solidFill>
                  <a:srgbClr val="2D3B45"/>
                </a:solidFill>
                <a:highlight>
                  <a:srgbClr val="FFFFFF"/>
                </a:highlight>
              </a:rPr>
              <a:t>Instructions:</a:t>
            </a:r>
            <a:endParaRPr i="1">
              <a:solidFill>
                <a:srgbClr val="2D3B45"/>
              </a:solidFill>
              <a:highlight>
                <a:srgbClr val="FFFFFF"/>
              </a:highlight>
            </a:endParaRPr>
          </a:p>
          <a:p>
            <a:pPr indent="-298450" lvl="0" marL="698500" rtl="0" algn="l">
              <a:lnSpc>
                <a:spcPct val="115000"/>
              </a:lnSpc>
              <a:spcBef>
                <a:spcPts val="900"/>
              </a:spcBef>
              <a:spcAft>
                <a:spcPts val="0"/>
              </a:spcAft>
              <a:buClr>
                <a:srgbClr val="2D3B45"/>
              </a:buClr>
              <a:buSzPts val="1100"/>
              <a:buAutoNum type="arabicPeriod"/>
            </a:pPr>
            <a:r>
              <a:rPr lang="en">
                <a:solidFill>
                  <a:srgbClr val="2D3B45"/>
                </a:solidFill>
                <a:highlight>
                  <a:srgbClr val="FFFFFF"/>
                </a:highlight>
              </a:rPr>
              <a:t>For this presentation, assume that your approach can be reasonably expected to deliver +20% incremental sales among the most engaged 15% of customers and deliver a statistically significant but small improvement (3–5%) among other customers. With these results, you and the CTO do not expect the CMO and Webmaster to allow the change of algorithm for all portions of the customer base. However, you believe the CMO and Webmaster will accept your approach for the top 15% of customers.</a:t>
            </a:r>
            <a:endParaRPr>
              <a:solidFill>
                <a:srgbClr val="2D3B45"/>
              </a:solidFill>
              <a:highlight>
                <a:srgbClr val="FFFFFF"/>
              </a:highlight>
            </a:endParaRPr>
          </a:p>
          <a:p>
            <a:pPr indent="0" lvl="0" marL="0" rtl="0" algn="l">
              <a:spcBef>
                <a:spcPts val="5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20deccda4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20deccda4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Kunal</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20deccda4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20deccda4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Main Title">
    <p:spTree>
      <p:nvGrpSpPr>
        <p:cNvPr id="56" name="Shape 56"/>
        <p:cNvGrpSpPr/>
        <p:nvPr/>
      </p:nvGrpSpPr>
      <p:grpSpPr>
        <a:xfrm>
          <a:off x="0" y="0"/>
          <a:ext cx="0" cy="0"/>
          <a:chOff x="0" y="0"/>
          <a:chExt cx="0" cy="0"/>
        </a:xfrm>
      </p:grpSpPr>
      <p:sp>
        <p:nvSpPr>
          <p:cNvPr id="57" name="Google Shape;57;p14"/>
          <p:cNvSpPr/>
          <p:nvPr/>
        </p:nvSpPr>
        <p:spPr>
          <a:xfrm>
            <a:off x="161926" y="0"/>
            <a:ext cx="8915400" cy="894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Drought Hit Western IL Crops Unevenly" id="58" name="Google Shape;58;p14"/>
          <p:cNvPicPr preferRelativeResize="0"/>
          <p:nvPr/>
        </p:nvPicPr>
        <p:blipFill rotWithShape="1">
          <a:blip r:embed="rId2">
            <a:alphaModFix/>
          </a:blip>
          <a:srcRect b="0" l="0" r="9722" t="0"/>
          <a:stretch/>
        </p:blipFill>
        <p:spPr>
          <a:xfrm>
            <a:off x="0" y="0"/>
            <a:ext cx="9144002" cy="5143498"/>
          </a:xfrm>
          <a:prstGeom prst="rect">
            <a:avLst/>
          </a:prstGeom>
          <a:noFill/>
          <a:ln>
            <a:noFill/>
          </a:ln>
        </p:spPr>
      </p:pic>
      <p:sp>
        <p:nvSpPr>
          <p:cNvPr id="59" name="Google Shape;59;p14"/>
          <p:cNvSpPr/>
          <p:nvPr/>
        </p:nvSpPr>
        <p:spPr>
          <a:xfrm>
            <a:off x="1" y="-1"/>
            <a:ext cx="9144000" cy="5143500"/>
          </a:xfrm>
          <a:prstGeom prst="rect">
            <a:avLst/>
          </a:prstGeom>
          <a:solidFill>
            <a:schemeClr val="dk2">
              <a:alpha val="627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0" name="Shape 60"/>
        <p:cNvGrpSpPr/>
        <p:nvPr/>
      </p:nvGrpSpPr>
      <p:grpSpPr>
        <a:xfrm>
          <a:off x="0" y="0"/>
          <a:ext cx="0" cy="0"/>
          <a:chOff x="0" y="0"/>
          <a:chExt cx="0" cy="0"/>
        </a:xfrm>
      </p:grpSpPr>
      <p:sp>
        <p:nvSpPr>
          <p:cNvPr id="61" name="Google Shape;61;p15"/>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a:lvl1pPr>
            <a:lvl2pPr indent="0" lvl="1" marL="0" marR="0" algn="r">
              <a:lnSpc>
                <a:spcPct val="100000"/>
              </a:lnSpc>
              <a:spcBef>
                <a:spcPts val="0"/>
              </a:spcBef>
              <a:spcAft>
                <a:spcPts val="0"/>
              </a:spcAft>
              <a:buClr>
                <a:srgbClr val="000000"/>
              </a:buClr>
              <a:buSzPts val="1000"/>
              <a:buFont typeface="Arial"/>
              <a:buNone/>
              <a:defRPr/>
            </a:lvl2pPr>
            <a:lvl3pPr indent="0" lvl="2" marL="0" marR="0" algn="r">
              <a:lnSpc>
                <a:spcPct val="100000"/>
              </a:lnSpc>
              <a:spcBef>
                <a:spcPts val="0"/>
              </a:spcBef>
              <a:spcAft>
                <a:spcPts val="0"/>
              </a:spcAft>
              <a:buClr>
                <a:srgbClr val="000000"/>
              </a:buClr>
              <a:buSzPts val="1000"/>
              <a:buFont typeface="Arial"/>
              <a:buNone/>
              <a:defRPr/>
            </a:lvl3pPr>
            <a:lvl4pPr indent="0" lvl="3" marL="0" marR="0" algn="r">
              <a:lnSpc>
                <a:spcPct val="100000"/>
              </a:lnSpc>
              <a:spcBef>
                <a:spcPts val="0"/>
              </a:spcBef>
              <a:spcAft>
                <a:spcPts val="0"/>
              </a:spcAft>
              <a:buClr>
                <a:srgbClr val="000000"/>
              </a:buClr>
              <a:buSzPts val="1000"/>
              <a:buFont typeface="Arial"/>
              <a:buNone/>
              <a:defRPr/>
            </a:lvl4pPr>
            <a:lvl5pPr indent="0" lvl="4" marL="0" marR="0" algn="r">
              <a:lnSpc>
                <a:spcPct val="100000"/>
              </a:lnSpc>
              <a:spcBef>
                <a:spcPts val="0"/>
              </a:spcBef>
              <a:spcAft>
                <a:spcPts val="0"/>
              </a:spcAft>
              <a:buClr>
                <a:srgbClr val="000000"/>
              </a:buClr>
              <a:buSzPts val="1000"/>
              <a:buFont typeface="Arial"/>
              <a:buNone/>
              <a:defRPr/>
            </a:lvl5pPr>
            <a:lvl6pPr indent="0" lvl="5" marL="0" marR="0" algn="r">
              <a:lnSpc>
                <a:spcPct val="100000"/>
              </a:lnSpc>
              <a:spcBef>
                <a:spcPts val="0"/>
              </a:spcBef>
              <a:spcAft>
                <a:spcPts val="0"/>
              </a:spcAft>
              <a:buClr>
                <a:srgbClr val="000000"/>
              </a:buClr>
              <a:buSzPts val="1000"/>
              <a:buFont typeface="Arial"/>
              <a:buNone/>
              <a:defRPr/>
            </a:lvl6pPr>
            <a:lvl7pPr indent="0" lvl="6" marL="0" marR="0" algn="r">
              <a:lnSpc>
                <a:spcPct val="100000"/>
              </a:lnSpc>
              <a:spcBef>
                <a:spcPts val="0"/>
              </a:spcBef>
              <a:spcAft>
                <a:spcPts val="0"/>
              </a:spcAft>
              <a:buClr>
                <a:srgbClr val="000000"/>
              </a:buClr>
              <a:buSzPts val="1000"/>
              <a:buFont typeface="Arial"/>
              <a:buNone/>
              <a:defRPr/>
            </a:lvl7pPr>
            <a:lvl8pPr indent="0" lvl="7" marL="0" marR="0" algn="r">
              <a:lnSpc>
                <a:spcPct val="100000"/>
              </a:lnSpc>
              <a:spcBef>
                <a:spcPts val="0"/>
              </a:spcBef>
              <a:spcAft>
                <a:spcPts val="0"/>
              </a:spcAft>
              <a:buClr>
                <a:srgbClr val="000000"/>
              </a:buClr>
              <a:buSzPts val="1000"/>
              <a:buFont typeface="Arial"/>
              <a:buNone/>
              <a:defRPr/>
            </a:lvl8pPr>
            <a:lvl9pPr indent="0" lvl="8" marL="0" marR="0" algn="r">
              <a:lnSpc>
                <a:spcPct val="100000"/>
              </a:lnSpc>
              <a:spcBef>
                <a:spcPts val="0"/>
              </a:spcBef>
              <a:spcAft>
                <a:spcPts val="0"/>
              </a:spcAft>
              <a:buClr>
                <a:srgbClr val="000000"/>
              </a:buClr>
              <a:buSzPts val="1000"/>
              <a:buFont typeface="Arial"/>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5"/>
          <p:cNvSpPr txBox="1"/>
          <p:nvPr>
            <p:ph idx="11" type="ftr"/>
          </p:nvPr>
        </p:nvSpPr>
        <p:spPr>
          <a:xfrm>
            <a:off x="172720" y="4767263"/>
            <a:ext cx="82092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63" name="Shape 63"/>
        <p:cNvGrpSpPr/>
        <p:nvPr/>
      </p:nvGrpSpPr>
      <p:grpSpPr>
        <a:xfrm>
          <a:off x="0" y="0"/>
          <a:ext cx="0" cy="0"/>
          <a:chOff x="0" y="0"/>
          <a:chExt cx="0" cy="0"/>
        </a:xfrm>
      </p:grpSpPr>
      <p:sp>
        <p:nvSpPr>
          <p:cNvPr id="64" name="Google Shape;64;p16"/>
          <p:cNvSpPr txBox="1"/>
          <p:nvPr>
            <p:ph idx="11" type="ftr"/>
          </p:nvPr>
        </p:nvSpPr>
        <p:spPr>
          <a:xfrm>
            <a:off x="2743200" y="4767263"/>
            <a:ext cx="56388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6"/>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6"/>
          <p:cNvSpPr txBox="1"/>
          <p:nvPr>
            <p:ph type="title"/>
          </p:nvPr>
        </p:nvSpPr>
        <p:spPr>
          <a:xfrm>
            <a:off x="155716" y="280025"/>
            <a:ext cx="8835900" cy="5487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txBox="1"/>
          <p:nvPr/>
        </p:nvSpPr>
        <p:spPr>
          <a:xfrm>
            <a:off x="1437875" y="1020300"/>
            <a:ext cx="1327200" cy="615600"/>
          </a:xfrm>
          <a:prstGeom prst="rect">
            <a:avLst/>
          </a:prstGeom>
          <a:solidFill>
            <a:srgbClr val="F2F2F2">
              <a:alpha val="6745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68" name="Google Shape;68;p16"/>
          <p:cNvSpPr txBox="1"/>
          <p:nvPr/>
        </p:nvSpPr>
        <p:spPr>
          <a:xfrm>
            <a:off x="4420550" y="1017075"/>
            <a:ext cx="1327200" cy="400200"/>
          </a:xfrm>
          <a:prstGeom prst="rect">
            <a:avLst/>
          </a:prstGeom>
          <a:solidFill>
            <a:srgbClr val="F2F2F2">
              <a:alpha val="6745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pic>
        <p:nvPicPr>
          <p:cNvPr id="69" name="Google Shape;69;p16"/>
          <p:cNvPicPr preferRelativeResize="0"/>
          <p:nvPr/>
        </p:nvPicPr>
        <p:blipFill rotWithShape="1">
          <a:blip r:embed="rId2">
            <a:alphaModFix/>
          </a:blip>
          <a:srcRect b="0" l="0" r="0" t="0"/>
          <a:stretch/>
        </p:blipFill>
        <p:spPr>
          <a:xfrm>
            <a:off x="3138400" y="912600"/>
            <a:ext cx="1116855" cy="1477500"/>
          </a:xfrm>
          <a:prstGeom prst="rect">
            <a:avLst/>
          </a:prstGeom>
          <a:noFill/>
          <a:ln>
            <a:noFill/>
          </a:ln>
        </p:spPr>
      </p:pic>
      <p:sp>
        <p:nvSpPr>
          <p:cNvPr id="70" name="Google Shape;70;p16"/>
          <p:cNvSpPr txBox="1"/>
          <p:nvPr/>
        </p:nvSpPr>
        <p:spPr>
          <a:xfrm>
            <a:off x="7403225" y="1020300"/>
            <a:ext cx="1327200" cy="400200"/>
          </a:xfrm>
          <a:prstGeom prst="rect">
            <a:avLst/>
          </a:prstGeom>
          <a:solidFill>
            <a:srgbClr val="F2F2F2">
              <a:alpha val="6745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pic>
        <p:nvPicPr>
          <p:cNvPr id="71" name="Google Shape;71;p16"/>
          <p:cNvPicPr preferRelativeResize="0"/>
          <p:nvPr/>
        </p:nvPicPr>
        <p:blipFill rotWithShape="1">
          <a:blip r:embed="rId2">
            <a:alphaModFix/>
          </a:blip>
          <a:srcRect b="0" l="0" r="0" t="0"/>
          <a:stretch/>
        </p:blipFill>
        <p:spPr>
          <a:xfrm>
            <a:off x="6121075" y="915825"/>
            <a:ext cx="1116855" cy="1477500"/>
          </a:xfrm>
          <a:prstGeom prst="rect">
            <a:avLst/>
          </a:prstGeom>
          <a:noFill/>
          <a:ln>
            <a:noFill/>
          </a:ln>
        </p:spPr>
      </p:pic>
      <p:sp>
        <p:nvSpPr>
          <p:cNvPr id="72" name="Google Shape;72;p16"/>
          <p:cNvSpPr txBox="1"/>
          <p:nvPr/>
        </p:nvSpPr>
        <p:spPr>
          <a:xfrm>
            <a:off x="1437875" y="2772900"/>
            <a:ext cx="1327200" cy="400200"/>
          </a:xfrm>
          <a:prstGeom prst="rect">
            <a:avLst/>
          </a:prstGeom>
          <a:solidFill>
            <a:srgbClr val="F2F2F2">
              <a:alpha val="6745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pic>
        <p:nvPicPr>
          <p:cNvPr id="73" name="Google Shape;73;p16"/>
          <p:cNvPicPr preferRelativeResize="0"/>
          <p:nvPr/>
        </p:nvPicPr>
        <p:blipFill rotWithShape="1">
          <a:blip r:embed="rId2">
            <a:alphaModFix/>
          </a:blip>
          <a:srcRect b="0" l="0" r="0" t="0"/>
          <a:stretch/>
        </p:blipFill>
        <p:spPr>
          <a:xfrm>
            <a:off x="155725" y="2668425"/>
            <a:ext cx="1116855" cy="1477500"/>
          </a:xfrm>
          <a:prstGeom prst="rect">
            <a:avLst/>
          </a:prstGeom>
          <a:noFill/>
          <a:ln>
            <a:noFill/>
          </a:ln>
        </p:spPr>
      </p:pic>
      <p:sp>
        <p:nvSpPr>
          <p:cNvPr id="74" name="Google Shape;74;p16"/>
          <p:cNvSpPr txBox="1"/>
          <p:nvPr/>
        </p:nvSpPr>
        <p:spPr>
          <a:xfrm>
            <a:off x="4420550" y="2769675"/>
            <a:ext cx="1327200" cy="400200"/>
          </a:xfrm>
          <a:prstGeom prst="rect">
            <a:avLst/>
          </a:prstGeom>
          <a:solidFill>
            <a:srgbClr val="F2F2F2">
              <a:alpha val="6745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pic>
        <p:nvPicPr>
          <p:cNvPr id="75" name="Google Shape;75;p16"/>
          <p:cNvPicPr preferRelativeResize="0"/>
          <p:nvPr/>
        </p:nvPicPr>
        <p:blipFill rotWithShape="1">
          <a:blip r:embed="rId2">
            <a:alphaModFix/>
          </a:blip>
          <a:srcRect b="0" l="0" r="0" t="0"/>
          <a:stretch/>
        </p:blipFill>
        <p:spPr>
          <a:xfrm>
            <a:off x="3138400" y="2665200"/>
            <a:ext cx="1116855" cy="1477500"/>
          </a:xfrm>
          <a:prstGeom prst="rect">
            <a:avLst/>
          </a:prstGeom>
          <a:noFill/>
          <a:ln>
            <a:noFill/>
          </a:ln>
        </p:spPr>
      </p:pic>
      <p:sp>
        <p:nvSpPr>
          <p:cNvPr id="76" name="Google Shape;76;p16"/>
          <p:cNvSpPr txBox="1"/>
          <p:nvPr/>
        </p:nvSpPr>
        <p:spPr>
          <a:xfrm>
            <a:off x="7403225" y="2772900"/>
            <a:ext cx="1327200" cy="400200"/>
          </a:xfrm>
          <a:prstGeom prst="rect">
            <a:avLst/>
          </a:prstGeom>
          <a:solidFill>
            <a:srgbClr val="F2F2F2">
              <a:alpha val="6745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pic>
        <p:nvPicPr>
          <p:cNvPr id="77" name="Google Shape;77;p16"/>
          <p:cNvPicPr preferRelativeResize="0"/>
          <p:nvPr/>
        </p:nvPicPr>
        <p:blipFill rotWithShape="1">
          <a:blip r:embed="rId2">
            <a:alphaModFix/>
          </a:blip>
          <a:srcRect b="0" l="0" r="0" t="0"/>
          <a:stretch/>
        </p:blipFill>
        <p:spPr>
          <a:xfrm>
            <a:off x="6121075" y="2668425"/>
            <a:ext cx="1116855" cy="1477500"/>
          </a:xfrm>
          <a:prstGeom prst="rect">
            <a:avLst/>
          </a:prstGeom>
          <a:noFill/>
          <a:ln>
            <a:noFill/>
          </a:ln>
        </p:spPr>
      </p:pic>
      <p:sp>
        <p:nvSpPr>
          <p:cNvPr id="78" name="Google Shape;78;p16"/>
          <p:cNvSpPr/>
          <p:nvPr>
            <p:ph idx="2" type="pic"/>
          </p:nvPr>
        </p:nvSpPr>
        <p:spPr>
          <a:xfrm>
            <a:off x="352225" y="915825"/>
            <a:ext cx="920400" cy="1245300"/>
          </a:xfrm>
          <a:prstGeom prst="ellipse">
            <a:avLst/>
          </a:prstGeom>
          <a:noFill/>
          <a:ln>
            <a:noFill/>
          </a:ln>
        </p:spPr>
      </p:sp>
    </p:spTree>
  </p:cSld>
  <p:clrMapOvr>
    <a:masterClrMapping/>
  </p:clrMapOvr>
  <p:extLst>
    <p:ext uri="{DCECCB84-F9BA-43D5-87BE-67443E8EF086}">
      <p15:sldGuideLst>
        <p15:guide id="1" orient="horz" pos="1716">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 name="Shape 79"/>
        <p:cNvGrpSpPr/>
        <p:nvPr/>
      </p:nvGrpSpPr>
      <p:grpSpPr>
        <a:xfrm>
          <a:off x="0" y="0"/>
          <a:ext cx="0" cy="0"/>
          <a:chOff x="0" y="0"/>
          <a:chExt cx="0" cy="0"/>
        </a:xfrm>
      </p:grpSpPr>
      <p:sp>
        <p:nvSpPr>
          <p:cNvPr id="80" name="Google Shape;80;p17"/>
          <p:cNvSpPr txBox="1"/>
          <p:nvPr>
            <p:ph type="ctrTitle"/>
          </p:nvPr>
        </p:nvSpPr>
        <p:spPr>
          <a:xfrm>
            <a:off x="311708" y="744575"/>
            <a:ext cx="8520600" cy="2052600"/>
          </a:xfrm>
          <a:prstGeom prst="rect">
            <a:avLst/>
          </a:prstGeom>
        </p:spPr>
        <p:txBody>
          <a:bodyPr anchorCtr="0" anchor="b" bIns="45700" lIns="91425" spcFirstLastPara="1" rIns="91425" wrap="square" tIns="4570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1" name="Google Shape;81;p17"/>
          <p:cNvSpPr txBox="1"/>
          <p:nvPr>
            <p:ph idx="1" type="subTitle"/>
          </p:nvPr>
        </p:nvSpPr>
        <p:spPr>
          <a:xfrm>
            <a:off x="311700" y="2834125"/>
            <a:ext cx="8520600" cy="792600"/>
          </a:xfrm>
          <a:prstGeom prst="rect">
            <a:avLst/>
          </a:prstGeom>
        </p:spPr>
        <p:txBody>
          <a:bodyPr anchorCtr="0" anchor="t" bIns="45700" lIns="91425" spcFirstLastPara="1" rIns="91425" wrap="square" tIns="457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2" name="Google Shape;82;p1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3" name="Shape 83"/>
        <p:cNvGrpSpPr/>
        <p:nvPr/>
      </p:nvGrpSpPr>
      <p:grpSpPr>
        <a:xfrm>
          <a:off x="0" y="0"/>
          <a:ext cx="0" cy="0"/>
          <a:chOff x="0" y="0"/>
          <a:chExt cx="0" cy="0"/>
        </a:xfrm>
      </p:grpSpPr>
      <p:sp>
        <p:nvSpPr>
          <p:cNvPr id="84" name="Google Shape;84;p18"/>
          <p:cNvSpPr/>
          <p:nvPr>
            <p:ph idx="2" type="pic"/>
          </p:nvPr>
        </p:nvSpPr>
        <p:spPr>
          <a:xfrm>
            <a:off x="485774" y="460343"/>
            <a:ext cx="8172600" cy="2272500"/>
          </a:xfrm>
          <a:prstGeom prst="rect">
            <a:avLst/>
          </a:prstGeom>
          <a:noFill/>
          <a:ln>
            <a:noFill/>
          </a:ln>
        </p:spPr>
      </p:sp>
      <p:sp>
        <p:nvSpPr>
          <p:cNvPr id="85" name="Google Shape;85;p18"/>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Main Title">
    <p:spTree>
      <p:nvGrpSpPr>
        <p:cNvPr id="94" name="Shape 94"/>
        <p:cNvGrpSpPr/>
        <p:nvPr/>
      </p:nvGrpSpPr>
      <p:grpSpPr>
        <a:xfrm>
          <a:off x="0" y="0"/>
          <a:ext cx="0" cy="0"/>
          <a:chOff x="0" y="0"/>
          <a:chExt cx="0" cy="0"/>
        </a:xfrm>
      </p:grpSpPr>
      <p:sp>
        <p:nvSpPr>
          <p:cNvPr id="95" name="Google Shape;95;p20"/>
          <p:cNvSpPr txBox="1"/>
          <p:nvPr>
            <p:ph type="title"/>
          </p:nvPr>
        </p:nvSpPr>
        <p:spPr>
          <a:xfrm>
            <a:off x="0" y="280025"/>
            <a:ext cx="6096000" cy="1314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0"/>
          <p:cNvSpPr txBox="1"/>
          <p:nvPr>
            <p:ph idx="1" type="subTitle"/>
          </p:nvPr>
        </p:nvSpPr>
        <p:spPr>
          <a:xfrm>
            <a:off x="0" y="1616869"/>
            <a:ext cx="6400800" cy="13146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2"/>
              </a:buClr>
              <a:buSzPts val="1600"/>
              <a:buFont typeface="Arial"/>
              <a:buNone/>
              <a:defRPr sz="1600">
                <a:solidFill>
                  <a:schemeClr val="dk2"/>
                </a:solidFill>
              </a:defRPr>
            </a:lvl1pPr>
            <a:lvl2pPr lvl="1" algn="l">
              <a:lnSpc>
                <a:spcPct val="100000"/>
              </a:lnSpc>
              <a:spcBef>
                <a:spcPts val="0"/>
              </a:spcBef>
              <a:spcAft>
                <a:spcPts val="0"/>
              </a:spcAft>
              <a:buSzPts val="1800"/>
              <a:buChar char="•"/>
              <a:defRPr/>
            </a:lvl2pPr>
            <a:lvl3pPr lvl="2" algn="l">
              <a:lnSpc>
                <a:spcPct val="100000"/>
              </a:lnSpc>
              <a:spcBef>
                <a:spcPts val="0"/>
              </a:spcBef>
              <a:spcAft>
                <a:spcPts val="0"/>
              </a:spcAft>
              <a:buSzPts val="1800"/>
              <a:buChar char="o"/>
              <a:defRPr/>
            </a:lvl3pPr>
            <a:lvl4pPr lvl="3" algn="l">
              <a:lnSpc>
                <a:spcPct val="100000"/>
              </a:lnSpc>
              <a:spcBef>
                <a:spcPts val="0"/>
              </a:spcBef>
              <a:spcAft>
                <a:spcPts val="0"/>
              </a:spcAft>
              <a:buSzPts val="1800"/>
              <a:buChar char="▪"/>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0"/>
          <p:cNvSpPr txBox="1"/>
          <p:nvPr>
            <p:ph idx="2" type="body"/>
          </p:nvPr>
        </p:nvSpPr>
        <p:spPr>
          <a:xfrm>
            <a:off x="9525" y="3409950"/>
            <a:ext cx="6391200" cy="1138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400"/>
              <a:buNone/>
              <a:defRPr sz="1400">
                <a:solidFill>
                  <a:schemeClr val="dk2"/>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o"/>
              <a:defRPr/>
            </a:lvl3pPr>
            <a:lvl4pPr indent="-342900" lvl="3" marL="1828800" algn="l">
              <a:lnSpc>
                <a:spcPct val="100000"/>
              </a:lnSpc>
              <a:spcBef>
                <a:spcPts val="0"/>
              </a:spcBef>
              <a:spcAft>
                <a:spcPts val="0"/>
              </a:spcAft>
              <a:buSzPts val="1800"/>
              <a:buChar char="▪"/>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pic>
        <p:nvPicPr>
          <p:cNvPr id="98" name="Google Shape;98;p20"/>
          <p:cNvPicPr preferRelativeResize="0"/>
          <p:nvPr/>
        </p:nvPicPr>
        <p:blipFill rotWithShape="1">
          <a:blip r:embed="rId2">
            <a:alphaModFix amt="15000"/>
          </a:blip>
          <a:srcRect b="0" l="0" r="26253" t="0"/>
          <a:stretch/>
        </p:blipFill>
        <p:spPr>
          <a:xfrm>
            <a:off x="4876800" y="68012"/>
            <a:ext cx="4257675" cy="5051855"/>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99" name="Shape 99"/>
        <p:cNvGrpSpPr/>
        <p:nvPr/>
      </p:nvGrpSpPr>
      <p:grpSpPr>
        <a:xfrm>
          <a:off x="0" y="0"/>
          <a:ext cx="0" cy="0"/>
          <a:chOff x="0" y="0"/>
          <a:chExt cx="0" cy="0"/>
        </a:xfrm>
      </p:grpSpPr>
      <p:sp>
        <p:nvSpPr>
          <p:cNvPr id="100" name="Google Shape;100;p21"/>
          <p:cNvSpPr/>
          <p:nvPr/>
        </p:nvSpPr>
        <p:spPr>
          <a:xfrm>
            <a:off x="0" y="0"/>
            <a:ext cx="3490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 name="Google Shape;101;p21"/>
          <p:cNvSpPr txBox="1"/>
          <p:nvPr>
            <p:ph type="title"/>
          </p:nvPr>
        </p:nvSpPr>
        <p:spPr>
          <a:xfrm>
            <a:off x="482600" y="589788"/>
            <a:ext cx="2638200" cy="15705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1400"/>
              <a:buFont typeface="Arial"/>
              <a:buNone/>
              <a:defRPr b="0" sz="27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1"/>
          <p:cNvSpPr txBox="1"/>
          <p:nvPr>
            <p:ph idx="1" type="body"/>
          </p:nvPr>
        </p:nvSpPr>
        <p:spPr>
          <a:xfrm>
            <a:off x="4094238" y="609600"/>
            <a:ext cx="4446300" cy="397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400"/>
              <a:buFont typeface="Arial"/>
              <a:buNone/>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o"/>
              <a:defRPr/>
            </a:lvl3pPr>
            <a:lvl4pPr indent="-342900" lvl="3" marL="1828800" algn="l">
              <a:lnSpc>
                <a:spcPct val="100000"/>
              </a:lnSpc>
              <a:spcBef>
                <a:spcPts val="0"/>
              </a:spcBef>
              <a:spcAft>
                <a:spcPts val="0"/>
              </a:spcAft>
              <a:buSzPts val="1800"/>
              <a:buChar char="▪"/>
              <a:defRPr/>
            </a:lvl4pPr>
            <a:lvl5pPr indent="-228600" lvl="4" marL="2286000" algn="l">
              <a:lnSpc>
                <a:spcPct val="100000"/>
              </a:lnSpc>
              <a:spcBef>
                <a:spcPts val="0"/>
              </a:spcBef>
              <a:spcAft>
                <a:spcPts val="0"/>
              </a:spcAft>
              <a:buClr>
                <a:schemeClr val="dk1"/>
              </a:buClr>
              <a:buSzPts val="1400"/>
              <a:buFont typeface="Arial"/>
              <a:buNone/>
              <a:defRPr/>
            </a:lvl5pPr>
            <a:lvl6pPr indent="-228600" lvl="5" marL="2743200" algn="l">
              <a:lnSpc>
                <a:spcPct val="100000"/>
              </a:lnSpc>
              <a:spcBef>
                <a:spcPts val="0"/>
              </a:spcBef>
              <a:spcAft>
                <a:spcPts val="0"/>
              </a:spcAft>
              <a:buSzPts val="1400"/>
              <a:buFont typeface="Arial"/>
              <a:buNone/>
              <a:defRPr/>
            </a:lvl6pPr>
            <a:lvl7pPr indent="-228600" lvl="6" marL="3200400" algn="l">
              <a:lnSpc>
                <a:spcPct val="100000"/>
              </a:lnSpc>
              <a:spcBef>
                <a:spcPts val="0"/>
              </a:spcBef>
              <a:spcAft>
                <a:spcPts val="0"/>
              </a:spcAft>
              <a:buSzPts val="1400"/>
              <a:buFont typeface="Arial"/>
              <a:buNone/>
              <a:defRPr/>
            </a:lvl7pPr>
            <a:lvl8pPr indent="-228600" lvl="7" marL="3657600" algn="l">
              <a:lnSpc>
                <a:spcPct val="100000"/>
              </a:lnSpc>
              <a:spcBef>
                <a:spcPts val="0"/>
              </a:spcBef>
              <a:spcAft>
                <a:spcPts val="0"/>
              </a:spcAft>
              <a:buSzPts val="1400"/>
              <a:buFont typeface="Arial"/>
              <a:buNone/>
              <a:defRPr/>
            </a:lvl8pPr>
            <a:lvl9pPr indent="-228600" lvl="8" marL="4114800" algn="l">
              <a:lnSpc>
                <a:spcPct val="100000"/>
              </a:lnSpc>
              <a:spcBef>
                <a:spcPts val="0"/>
              </a:spcBef>
              <a:spcAft>
                <a:spcPts val="0"/>
              </a:spcAft>
              <a:buSzPts val="1400"/>
              <a:buFont typeface="Arial"/>
              <a:buNone/>
              <a:defRPr/>
            </a:lvl9pPr>
          </a:lstStyle>
          <a:p/>
        </p:txBody>
      </p:sp>
      <p:sp>
        <p:nvSpPr>
          <p:cNvPr id="103" name="Google Shape;103;p21"/>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2"/>
              </a:buClr>
              <a:buSzPts val="1200"/>
              <a:buFont typeface="Arial"/>
              <a:buNone/>
              <a:defRPr b="1" i="0" sz="12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200"/>
              <a:buFont typeface="Arial"/>
              <a:buNone/>
              <a:defRPr b="1" i="0" sz="12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200"/>
              <a:buFont typeface="Arial"/>
              <a:buNone/>
              <a:defRPr b="1" i="0" sz="12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200"/>
              <a:buFont typeface="Arial"/>
              <a:buNone/>
              <a:defRPr b="1" i="0" sz="12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200"/>
              <a:buFont typeface="Arial"/>
              <a:buNone/>
              <a:defRPr b="1" i="0" sz="12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200"/>
              <a:buFont typeface="Arial"/>
              <a:buNone/>
              <a:defRPr b="1" i="0" sz="12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200"/>
              <a:buFont typeface="Arial"/>
              <a:buNone/>
              <a:defRPr b="1" i="0" sz="12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200"/>
              <a:buFont typeface="Arial"/>
              <a:buNone/>
              <a:defRPr b="1" i="0" sz="12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200"/>
              <a:buFont typeface="Arial"/>
              <a:buNone/>
              <a:defRPr b="1"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4" name="Shape 104"/>
        <p:cNvGrpSpPr/>
        <p:nvPr/>
      </p:nvGrpSpPr>
      <p:grpSpPr>
        <a:xfrm>
          <a:off x="0" y="0"/>
          <a:ext cx="0" cy="0"/>
          <a:chOff x="0" y="0"/>
          <a:chExt cx="0" cy="0"/>
        </a:xfrm>
      </p:grpSpPr>
      <p:sp>
        <p:nvSpPr>
          <p:cNvPr id="105" name="Google Shape;105;p22"/>
          <p:cNvSpPr txBox="1"/>
          <p:nvPr>
            <p:ph type="title"/>
          </p:nvPr>
        </p:nvSpPr>
        <p:spPr>
          <a:xfrm>
            <a:off x="628649" y="1"/>
            <a:ext cx="7886700" cy="994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2"/>
          <p:cNvSpPr txBox="1"/>
          <p:nvPr>
            <p:ph idx="1" type="body"/>
          </p:nvPr>
        </p:nvSpPr>
        <p:spPr>
          <a:xfrm>
            <a:off x="628650" y="1157743"/>
            <a:ext cx="7886700" cy="3118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400"/>
              <a:buNone/>
              <a:defRPr b="0" i="0">
                <a:latin typeface="Arial"/>
                <a:ea typeface="Arial"/>
                <a:cs typeface="Arial"/>
                <a:sym typeface="Arial"/>
              </a:defRPr>
            </a:lvl1pPr>
            <a:lvl2pPr indent="-330200" lvl="1" marL="914400" algn="l">
              <a:lnSpc>
                <a:spcPct val="100000"/>
              </a:lnSpc>
              <a:spcBef>
                <a:spcPts val="0"/>
              </a:spcBef>
              <a:spcAft>
                <a:spcPts val="0"/>
              </a:spcAft>
              <a:buSzPts val="1600"/>
              <a:buChar char="•"/>
              <a:defRPr b="0" i="0">
                <a:latin typeface="Arial"/>
                <a:ea typeface="Arial"/>
                <a:cs typeface="Arial"/>
                <a:sym typeface="Arial"/>
              </a:defRPr>
            </a:lvl2pPr>
            <a:lvl3pPr indent="-317500" lvl="2" marL="1371600" algn="l">
              <a:lnSpc>
                <a:spcPct val="100000"/>
              </a:lnSpc>
              <a:spcBef>
                <a:spcPts val="0"/>
              </a:spcBef>
              <a:spcAft>
                <a:spcPts val="0"/>
              </a:spcAft>
              <a:buSzPts val="1400"/>
              <a:buChar char="o"/>
              <a:defRPr b="0" i="0">
                <a:latin typeface="Arial"/>
                <a:ea typeface="Arial"/>
                <a:cs typeface="Arial"/>
                <a:sym typeface="Arial"/>
              </a:defRPr>
            </a:lvl3pPr>
            <a:lvl4pPr indent="-317500" lvl="3" marL="1828800" algn="l">
              <a:lnSpc>
                <a:spcPct val="100000"/>
              </a:lnSpc>
              <a:spcBef>
                <a:spcPts val="0"/>
              </a:spcBef>
              <a:spcAft>
                <a:spcPts val="0"/>
              </a:spcAft>
              <a:buSzPts val="1400"/>
              <a:buChar char="▪"/>
              <a:defRPr b="0" i="0">
                <a:latin typeface="Arial"/>
                <a:ea typeface="Arial"/>
                <a:cs typeface="Arial"/>
                <a:sym typeface="Arial"/>
              </a:defRPr>
            </a:lvl4pPr>
            <a:lvl5pPr indent="-228600" lvl="4" marL="2286000" algn="l">
              <a:lnSpc>
                <a:spcPct val="100000"/>
              </a:lnSpc>
              <a:spcBef>
                <a:spcPts val="0"/>
              </a:spcBef>
              <a:spcAft>
                <a:spcPts val="0"/>
              </a:spcAft>
              <a:buSzPts val="1400"/>
              <a:buNone/>
              <a:defRPr b="0" i="0">
                <a:latin typeface="Arial"/>
                <a:ea typeface="Arial"/>
                <a:cs typeface="Arial"/>
                <a:sym typeface="Arial"/>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07" name="Google Shape;107;p22"/>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08" name="Google Shape;108;p22"/>
          <p:cNvCxnSpPr/>
          <p:nvPr/>
        </p:nvCxnSpPr>
        <p:spPr>
          <a:xfrm>
            <a:off x="685800" y="1008085"/>
            <a:ext cx="8458200" cy="0"/>
          </a:xfrm>
          <a:prstGeom prst="straightConnector1">
            <a:avLst/>
          </a:prstGeom>
          <a:noFill/>
          <a:ln cap="flat" cmpd="sng" w="38100">
            <a:solidFill>
              <a:srgbClr val="D2D2D2"/>
            </a:solidFill>
            <a:prstDash val="solid"/>
            <a:round/>
            <a:headEnd len="sm" w="sm" type="none"/>
            <a:tailEnd len="sm" w="sm" type="none"/>
          </a:ln>
        </p:spPr>
      </p:cxnSp>
    </p:spTree>
  </p:cSld>
  <p:clrMapOvr>
    <a:masterClrMapping/>
  </p:clrMapOvr>
  <p:extLst>
    <p:ext uri="{DCECCB84-F9BA-43D5-87BE-67443E8EF086}">
      <p15:sldGuideLst>
        <p15:guide id="1" pos="57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howMasterSp="0">
  <p:cSld name="Section Title">
    <p:bg>
      <p:bgPr>
        <a:solidFill>
          <a:srgbClr val="F3F3F3"/>
        </a:solidFill>
      </p:bgPr>
    </p:bg>
    <p:spTree>
      <p:nvGrpSpPr>
        <p:cNvPr id="109" name="Shape 109"/>
        <p:cNvGrpSpPr/>
        <p:nvPr/>
      </p:nvGrpSpPr>
      <p:grpSpPr>
        <a:xfrm>
          <a:off x="0" y="0"/>
          <a:ext cx="0" cy="0"/>
          <a:chOff x="0" y="0"/>
          <a:chExt cx="0" cy="0"/>
        </a:xfrm>
      </p:grpSpPr>
      <p:sp>
        <p:nvSpPr>
          <p:cNvPr id="110" name="Google Shape;110;p23"/>
          <p:cNvSpPr/>
          <p:nvPr/>
        </p:nvSpPr>
        <p:spPr>
          <a:xfrm>
            <a:off x="0" y="0"/>
            <a:ext cx="9142709" cy="5139385"/>
          </a:xfrm>
          <a:custGeom>
            <a:rect b="b" l="l" r="r" t="t"/>
            <a:pathLst>
              <a:path extrusionOk="0" h="4758690" w="8769985">
                <a:moveTo>
                  <a:pt x="8769599" y="0"/>
                </a:moveTo>
                <a:lnTo>
                  <a:pt x="0" y="0"/>
                </a:lnTo>
                <a:lnTo>
                  <a:pt x="0" y="4758600"/>
                </a:lnTo>
                <a:lnTo>
                  <a:pt x="8769599" y="4758600"/>
                </a:lnTo>
                <a:lnTo>
                  <a:pt x="876959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1" name="Google Shape;111;p23"/>
          <p:cNvSpPr txBox="1"/>
          <p:nvPr>
            <p:ph idx="1" type="body"/>
          </p:nvPr>
        </p:nvSpPr>
        <p:spPr>
          <a:xfrm>
            <a:off x="2642015" y="2371695"/>
            <a:ext cx="3860100" cy="492300"/>
          </a:xfrm>
          <a:prstGeom prst="rect">
            <a:avLst/>
          </a:prstGeom>
          <a:noFill/>
          <a:ln>
            <a:noFill/>
          </a:ln>
        </p:spPr>
        <p:txBody>
          <a:bodyPr anchorCtr="0" anchor="t" bIns="0" lIns="0" spcFirstLastPara="1" rIns="0" wrap="square" tIns="0">
            <a:spAutoFit/>
          </a:bodyPr>
          <a:lstStyle>
            <a:lvl1pPr indent="-228600" lvl="0" marL="457200" algn="ctr">
              <a:lnSpc>
                <a:spcPct val="100000"/>
              </a:lnSpc>
              <a:spcBef>
                <a:spcPts val="0"/>
              </a:spcBef>
              <a:spcAft>
                <a:spcPts val="0"/>
              </a:spcAft>
              <a:buSzPts val="1400"/>
              <a:buNone/>
              <a:defRPr b="1" i="0" sz="3200">
                <a:solidFill>
                  <a:schemeClr val="lt1"/>
                </a:solidFill>
                <a:latin typeface="Arial"/>
                <a:ea typeface="Arial"/>
                <a:cs typeface="Arial"/>
                <a:sym typeface="Aria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o"/>
              <a:defRPr/>
            </a:lvl3pPr>
            <a:lvl4pPr indent="-342900" lvl="3" marL="1828800" algn="l">
              <a:lnSpc>
                <a:spcPct val="100000"/>
              </a:lnSpc>
              <a:spcBef>
                <a:spcPts val="0"/>
              </a:spcBef>
              <a:spcAft>
                <a:spcPts val="0"/>
              </a:spcAft>
              <a:buSzPts val="1800"/>
              <a:buChar char="▪"/>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Meeting">
  <p:cSld name="Team Meeting">
    <p:spTree>
      <p:nvGrpSpPr>
        <p:cNvPr id="112" name="Shape 112"/>
        <p:cNvGrpSpPr/>
        <p:nvPr/>
      </p:nvGrpSpPr>
      <p:grpSpPr>
        <a:xfrm>
          <a:off x="0" y="0"/>
          <a:ext cx="0" cy="0"/>
          <a:chOff x="0" y="0"/>
          <a:chExt cx="0" cy="0"/>
        </a:xfrm>
      </p:grpSpPr>
      <p:sp>
        <p:nvSpPr>
          <p:cNvPr id="113" name="Google Shape;113;p24"/>
          <p:cNvSpPr txBox="1"/>
          <p:nvPr>
            <p:ph type="title"/>
          </p:nvPr>
        </p:nvSpPr>
        <p:spPr>
          <a:xfrm>
            <a:off x="101600" y="280025"/>
            <a:ext cx="8869800" cy="5487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4"/>
          <p:cNvSpPr txBox="1"/>
          <p:nvPr>
            <p:ph idx="11" type="ftr"/>
          </p:nvPr>
        </p:nvSpPr>
        <p:spPr>
          <a:xfrm>
            <a:off x="2743200" y="4767263"/>
            <a:ext cx="56388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4"/>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p>
        </p:txBody>
      </p:sp>
      <p:grpSp>
        <p:nvGrpSpPr>
          <p:cNvPr id="116" name="Google Shape;116;p24"/>
          <p:cNvGrpSpPr/>
          <p:nvPr/>
        </p:nvGrpSpPr>
        <p:grpSpPr>
          <a:xfrm>
            <a:off x="187311" y="828537"/>
            <a:ext cx="1717786" cy="1285720"/>
            <a:chOff x="0" y="1145"/>
            <a:chExt cx="2801" cy="2138"/>
          </a:xfrm>
        </p:grpSpPr>
        <p:pic>
          <p:nvPicPr>
            <p:cNvPr descr="magnifier" id="117" name="Google Shape;117;p24"/>
            <p:cNvPicPr preferRelativeResize="0"/>
            <p:nvPr/>
          </p:nvPicPr>
          <p:blipFill rotWithShape="1">
            <a:blip r:embed="rId2">
              <a:alphaModFix/>
            </a:blip>
            <a:srcRect b="14607" l="2980" r="22515" t="9548"/>
            <a:stretch/>
          </p:blipFill>
          <p:spPr>
            <a:xfrm>
              <a:off x="0" y="1145"/>
              <a:ext cx="2801" cy="2138"/>
            </a:xfrm>
            <a:prstGeom prst="rect">
              <a:avLst/>
            </a:prstGeom>
            <a:noFill/>
            <a:ln>
              <a:noFill/>
            </a:ln>
          </p:spPr>
        </p:pic>
        <p:sp>
          <p:nvSpPr>
            <p:cNvPr id="118" name="Google Shape;118;p24"/>
            <p:cNvSpPr/>
            <p:nvPr/>
          </p:nvSpPr>
          <p:spPr>
            <a:xfrm flipH="1">
              <a:off x="875" y="1313"/>
              <a:ext cx="1800" cy="1800"/>
            </a:xfrm>
            <a:prstGeom prst="ellipse">
              <a:avLst/>
            </a:prstGeom>
            <a:gradFill>
              <a:gsLst>
                <a:gs pos="0">
                  <a:srgbClr val="DDDDDD">
                    <a:alpha val="83921"/>
                  </a:srgbClr>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19" name="Google Shape;119;p24"/>
            <p:cNvSpPr txBox="1"/>
            <p:nvPr/>
          </p:nvSpPr>
          <p:spPr>
            <a:xfrm>
              <a:off x="890" y="1816"/>
              <a:ext cx="1800" cy="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8E1500"/>
                  </a:solidFill>
                  <a:latin typeface="Arial"/>
                  <a:ea typeface="Arial"/>
                  <a:cs typeface="Arial"/>
                  <a:sym typeface="Arial"/>
                </a:rPr>
                <a:t>Team</a:t>
              </a:r>
              <a:br>
                <a:rPr b="1" i="0" lang="en" sz="1200" u="none" cap="none" strike="noStrike">
                  <a:solidFill>
                    <a:srgbClr val="8E1500"/>
                  </a:solidFill>
                  <a:latin typeface="Arial"/>
                  <a:ea typeface="Arial"/>
                  <a:cs typeface="Arial"/>
                  <a:sym typeface="Arial"/>
                </a:rPr>
              </a:br>
              <a:r>
                <a:rPr b="1" i="0" lang="en" sz="1200" u="none" cap="none" strike="noStrike">
                  <a:solidFill>
                    <a:srgbClr val="8E1500"/>
                  </a:solidFill>
                  <a:latin typeface="Arial"/>
                  <a:ea typeface="Arial"/>
                  <a:cs typeface="Arial"/>
                  <a:sym typeface="Arial"/>
                </a:rPr>
                <a:t>Meeting</a:t>
              </a:r>
              <a:endParaRPr b="0" i="0" sz="1400" u="none" cap="none" strike="noStrike">
                <a:solidFill>
                  <a:srgbClr val="000000"/>
                </a:solidFill>
                <a:latin typeface="Arial"/>
                <a:ea typeface="Arial"/>
                <a:cs typeface="Arial"/>
                <a:sym typeface="Arial"/>
              </a:endParaRPr>
            </a:p>
          </p:txBody>
        </p:sp>
        <p:sp>
          <p:nvSpPr>
            <p:cNvPr id="120" name="Google Shape;120;p24"/>
            <p:cNvSpPr/>
            <p:nvPr/>
          </p:nvSpPr>
          <p:spPr>
            <a:xfrm>
              <a:off x="880" y="1304"/>
              <a:ext cx="1800" cy="1800"/>
            </a:xfrm>
            <a:prstGeom prst="ellipse">
              <a:avLst/>
            </a:prstGeom>
            <a:noFill/>
            <a:ln cap="flat" cmpd="sng" w="28575">
              <a:solidFill>
                <a:srgbClr val="3333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121" name="Google Shape;121;p24"/>
          <p:cNvSpPr txBox="1"/>
          <p:nvPr>
            <p:ph idx="1" type="body"/>
          </p:nvPr>
        </p:nvSpPr>
        <p:spPr>
          <a:xfrm>
            <a:off x="2057400" y="923925"/>
            <a:ext cx="6913500" cy="37815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400"/>
              <a:buNone/>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o"/>
              <a:defRPr/>
            </a:lvl3pPr>
            <a:lvl4pPr indent="-342900" lvl="3" marL="1828800" algn="l">
              <a:lnSpc>
                <a:spcPct val="100000"/>
              </a:lnSpc>
              <a:spcBef>
                <a:spcPts val="0"/>
              </a:spcBef>
              <a:spcAft>
                <a:spcPts val="0"/>
              </a:spcAft>
              <a:buSzPts val="1800"/>
              <a:buChar char="▪"/>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22" name="Google Shape;122;p24"/>
          <p:cNvSpPr txBox="1"/>
          <p:nvPr>
            <p:ph idx="2" type="body"/>
          </p:nvPr>
        </p:nvSpPr>
        <p:spPr>
          <a:xfrm>
            <a:off x="4572000" y="57150"/>
            <a:ext cx="4398900" cy="155700"/>
          </a:xfrm>
          <a:prstGeom prst="rect">
            <a:avLst/>
          </a:prstGeom>
          <a:noFill/>
          <a:ln>
            <a:noFill/>
          </a:ln>
        </p:spPr>
        <p:txBody>
          <a:bodyPr anchorCtr="0" anchor="ctr" bIns="45700" lIns="91425" spcFirstLastPara="1" rIns="91425" wrap="square" tIns="45700">
            <a:noAutofit/>
          </a:bodyPr>
          <a:lstStyle>
            <a:lvl1pPr indent="-228600" lvl="0" marL="457200" algn="r">
              <a:lnSpc>
                <a:spcPct val="100000"/>
              </a:lnSpc>
              <a:spcBef>
                <a:spcPts val="0"/>
              </a:spcBef>
              <a:spcAft>
                <a:spcPts val="0"/>
              </a:spcAft>
              <a:buSzPts val="1400"/>
              <a:buNone/>
              <a:defRPr i="1" sz="1200">
                <a:solidFill>
                  <a:schemeClr val="accent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o"/>
              <a:defRPr/>
            </a:lvl3pPr>
            <a:lvl4pPr indent="-342900" lvl="3" marL="1828800" algn="l">
              <a:lnSpc>
                <a:spcPct val="100000"/>
              </a:lnSpc>
              <a:spcBef>
                <a:spcPts val="0"/>
              </a:spcBef>
              <a:spcAft>
                <a:spcPts val="0"/>
              </a:spcAft>
              <a:buSzPts val="1800"/>
              <a:buChar char="▪"/>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dcrumb Only" showMasterSp="0">
  <p:cSld name="Breadcrumb Only">
    <p:spTree>
      <p:nvGrpSpPr>
        <p:cNvPr id="123" name="Shape 123"/>
        <p:cNvGrpSpPr/>
        <p:nvPr/>
      </p:nvGrpSpPr>
      <p:grpSpPr>
        <a:xfrm>
          <a:off x="0" y="0"/>
          <a:ext cx="0" cy="0"/>
          <a:chOff x="0" y="0"/>
          <a:chExt cx="0" cy="0"/>
        </a:xfrm>
      </p:grpSpPr>
      <p:sp>
        <p:nvSpPr>
          <p:cNvPr id="124" name="Google Shape;124;p25"/>
          <p:cNvSpPr txBox="1"/>
          <p:nvPr>
            <p:ph idx="11" type="ftr"/>
          </p:nvPr>
        </p:nvSpPr>
        <p:spPr>
          <a:xfrm>
            <a:off x="2743200" y="4767263"/>
            <a:ext cx="56388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5"/>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5"/>
          <p:cNvSpPr txBox="1"/>
          <p:nvPr>
            <p:ph idx="1" type="body"/>
          </p:nvPr>
        </p:nvSpPr>
        <p:spPr>
          <a:xfrm>
            <a:off x="4572000" y="57150"/>
            <a:ext cx="4398900" cy="155700"/>
          </a:xfrm>
          <a:prstGeom prst="rect">
            <a:avLst/>
          </a:prstGeom>
          <a:noFill/>
          <a:ln>
            <a:noFill/>
          </a:ln>
        </p:spPr>
        <p:txBody>
          <a:bodyPr anchorCtr="0" anchor="ctr" bIns="45700" lIns="91425" spcFirstLastPara="1" rIns="91425" wrap="square" tIns="45700">
            <a:noAutofit/>
          </a:bodyPr>
          <a:lstStyle>
            <a:lvl1pPr indent="-228600" lvl="0" marL="457200" algn="r">
              <a:lnSpc>
                <a:spcPct val="100000"/>
              </a:lnSpc>
              <a:spcBef>
                <a:spcPts val="0"/>
              </a:spcBef>
              <a:spcAft>
                <a:spcPts val="0"/>
              </a:spcAft>
              <a:buSzPts val="1400"/>
              <a:buNone/>
              <a:defRPr i="1" sz="1200">
                <a:solidFill>
                  <a:schemeClr val="dk1"/>
                </a:solidFill>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o"/>
              <a:defRPr/>
            </a:lvl3pPr>
            <a:lvl4pPr indent="-342900" lvl="3" marL="1828800" algn="l">
              <a:lnSpc>
                <a:spcPct val="100000"/>
              </a:lnSpc>
              <a:spcBef>
                <a:spcPts val="0"/>
              </a:spcBef>
              <a:spcAft>
                <a:spcPts val="0"/>
              </a:spcAft>
              <a:buSzPts val="1800"/>
              <a:buChar char="▪"/>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cxnSp>
        <p:nvCxnSpPr>
          <p:cNvPr id="51" name="Google Shape;51;p13"/>
          <p:cNvCxnSpPr/>
          <p:nvPr/>
        </p:nvCxnSpPr>
        <p:spPr>
          <a:xfrm>
            <a:off x="155716" y="371913"/>
            <a:ext cx="8832600" cy="0"/>
          </a:xfrm>
          <a:prstGeom prst="straightConnector1">
            <a:avLst/>
          </a:prstGeom>
          <a:noFill/>
          <a:ln cap="flat" cmpd="sng" w="25400">
            <a:solidFill>
              <a:schemeClr val="accent1"/>
            </a:solidFill>
            <a:prstDash val="solid"/>
            <a:round/>
            <a:headEnd len="sm" w="sm" type="none"/>
            <a:tailEnd len="sm" w="sm" type="none"/>
          </a:ln>
        </p:spPr>
      </p:cxnSp>
      <p:sp>
        <p:nvSpPr>
          <p:cNvPr id="52" name="Google Shape;52;p13"/>
          <p:cNvSpPr txBox="1"/>
          <p:nvPr>
            <p:ph type="title"/>
          </p:nvPr>
        </p:nvSpPr>
        <p:spPr>
          <a:xfrm>
            <a:off x="155725" y="22325"/>
            <a:ext cx="8835900" cy="349500"/>
          </a:xfrm>
          <a:prstGeom prst="rect">
            <a:avLst/>
          </a:prstGeom>
          <a:noFill/>
          <a:ln>
            <a:noFill/>
          </a:ln>
        </p:spPr>
        <p:txBody>
          <a:bodyPr anchorCtr="0" anchor="ctr" bIns="45700" lIns="91425" spcFirstLastPara="1" rIns="91425" wrap="square" tIns="45700">
            <a:normAutofit/>
          </a:bodyPr>
          <a:lstStyle>
            <a:lvl1pPr lvl="0" marR="0" algn="r">
              <a:lnSpc>
                <a:spcPct val="100000"/>
              </a:lnSpc>
              <a:spcBef>
                <a:spcPts val="0"/>
              </a:spcBef>
              <a:spcAft>
                <a:spcPts val="0"/>
              </a:spcAft>
              <a:buClr>
                <a:srgbClr val="000000"/>
              </a:buClr>
              <a:buSzPts val="1400"/>
              <a:buFont typeface="Arial"/>
              <a:buNone/>
              <a:defRPr b="1"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3" name="Google Shape;53;p13"/>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1"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1"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1"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1"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1"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1"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1"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1"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1"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idx="1" type="body"/>
          </p:nvPr>
        </p:nvSpPr>
        <p:spPr>
          <a:xfrm>
            <a:off x="155713" y="895350"/>
            <a:ext cx="8839200" cy="35814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317500" lvl="1" marL="914400" marR="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algn="l">
              <a:lnSpc>
                <a:spcPct val="100000"/>
              </a:lnSpc>
              <a:spcBef>
                <a:spcPts val="0"/>
              </a:spcBef>
              <a:spcAft>
                <a:spcPts val="0"/>
              </a:spcAft>
              <a:buClr>
                <a:srgbClr val="000000"/>
              </a:buClr>
              <a:buSzPts val="1400"/>
              <a:buFont typeface="Courier New"/>
              <a:buChar char="o"/>
              <a:defRPr b="0" i="0" sz="1400" u="none" cap="none" strike="noStrike">
                <a:solidFill>
                  <a:srgbClr val="000000"/>
                </a:solidFill>
                <a:latin typeface="Arial"/>
                <a:ea typeface="Arial"/>
                <a:cs typeface="Arial"/>
                <a:sym typeface="Arial"/>
              </a:defRPr>
            </a:lvl3pPr>
            <a:lvl4pPr indent="-317500" lvl="3" marL="1828800" marR="0" algn="l">
              <a:lnSpc>
                <a:spcPct val="100000"/>
              </a:lnSpc>
              <a:spcBef>
                <a:spcPts val="0"/>
              </a:spcBef>
              <a:spcAft>
                <a:spcPts val="0"/>
              </a:spcAft>
              <a:buClr>
                <a:srgbClr val="000000"/>
              </a:buClr>
              <a:buSzPts val="1400"/>
              <a:buFont typeface="Noto Sans Symbols"/>
              <a:buChar char="▪"/>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 name="Google Shape;55;p13"/>
          <p:cNvSpPr txBox="1"/>
          <p:nvPr>
            <p:ph idx="11" type="ftr"/>
          </p:nvPr>
        </p:nvSpPr>
        <p:spPr>
          <a:xfrm>
            <a:off x="172720" y="4767263"/>
            <a:ext cx="82092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716">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9"/>
          <p:cNvSpPr/>
          <p:nvPr/>
        </p:nvSpPr>
        <p:spPr>
          <a:xfrm flipH="1" rot="10800000">
            <a:off x="0" y="4705369"/>
            <a:ext cx="9144000" cy="444000"/>
          </a:xfrm>
          <a:prstGeom prst="rect">
            <a:avLst/>
          </a:prstGeom>
          <a:solidFill>
            <a:schemeClr val="accent1"/>
          </a:solid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88" name="Google Shape;88;p19"/>
          <p:cNvCxnSpPr/>
          <p:nvPr/>
        </p:nvCxnSpPr>
        <p:spPr>
          <a:xfrm>
            <a:off x="101600" y="247386"/>
            <a:ext cx="8869800" cy="0"/>
          </a:xfrm>
          <a:prstGeom prst="straightConnector1">
            <a:avLst/>
          </a:prstGeom>
          <a:noFill/>
          <a:ln cap="flat" cmpd="sng" w="25400">
            <a:solidFill>
              <a:schemeClr val="accent1"/>
            </a:solidFill>
            <a:prstDash val="solid"/>
            <a:round/>
            <a:headEnd len="sm" w="sm" type="none"/>
            <a:tailEnd len="sm" w="sm" type="none"/>
          </a:ln>
        </p:spPr>
      </p:cxnSp>
      <p:sp>
        <p:nvSpPr>
          <p:cNvPr id="89" name="Google Shape;89;p19"/>
          <p:cNvSpPr txBox="1"/>
          <p:nvPr>
            <p:ph type="title"/>
          </p:nvPr>
        </p:nvSpPr>
        <p:spPr>
          <a:xfrm>
            <a:off x="101600" y="280025"/>
            <a:ext cx="8869800" cy="548700"/>
          </a:xfrm>
          <a:prstGeom prst="rect">
            <a:avLst/>
          </a:prstGeom>
          <a:noFill/>
          <a:ln>
            <a:noFill/>
          </a:ln>
        </p:spPr>
        <p:txBody>
          <a:bodyPr anchorCtr="0" anchor="ctr" bIns="45700" lIns="91425" spcFirstLastPara="1" rIns="91425" wrap="square" tIns="45700">
            <a:normAutofit/>
          </a:bodyPr>
          <a:lstStyle>
            <a:lvl1pPr lvl="0" marR="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0" name="Google Shape;90;p19"/>
          <p:cNvSpPr txBox="1"/>
          <p:nvPr>
            <p:ph idx="11" type="ftr"/>
          </p:nvPr>
        </p:nvSpPr>
        <p:spPr>
          <a:xfrm>
            <a:off x="2743200" y="4767263"/>
            <a:ext cx="5638800" cy="2745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9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1" name="Google Shape;91;p19"/>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9"/>
          <p:cNvSpPr txBox="1"/>
          <p:nvPr>
            <p:ph idx="1" type="body"/>
          </p:nvPr>
        </p:nvSpPr>
        <p:spPr>
          <a:xfrm>
            <a:off x="101600" y="895350"/>
            <a:ext cx="8869800" cy="38100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000000"/>
              </a:buClr>
              <a:buSzPts val="1400"/>
              <a:buFont typeface="Arial"/>
              <a:buNone/>
              <a:defRPr b="0" i="0" sz="1600" u="none" cap="none" strike="noStrike">
                <a:solidFill>
                  <a:srgbClr val="000000"/>
                </a:solidFill>
                <a:latin typeface="Arial"/>
                <a:ea typeface="Arial"/>
                <a:cs typeface="Arial"/>
                <a:sym typeface="Arial"/>
              </a:defRPr>
            </a:lvl1pPr>
            <a:lvl2pPr indent="-330200" lvl="1" marL="914400" marR="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17500" lvl="2" marL="1371600" marR="0" algn="l">
              <a:lnSpc>
                <a:spcPct val="100000"/>
              </a:lnSpc>
              <a:spcBef>
                <a:spcPts val="0"/>
              </a:spcBef>
              <a:spcAft>
                <a:spcPts val="0"/>
              </a:spcAft>
              <a:buClr>
                <a:srgbClr val="000000"/>
              </a:buClr>
              <a:buSzPts val="1400"/>
              <a:buFont typeface="Courier New"/>
              <a:buChar char="o"/>
              <a:defRPr b="0" i="0" sz="1400" u="none" cap="none" strike="noStrike">
                <a:solidFill>
                  <a:srgbClr val="000000"/>
                </a:solidFill>
                <a:latin typeface="Arial"/>
                <a:ea typeface="Arial"/>
                <a:cs typeface="Arial"/>
                <a:sym typeface="Arial"/>
              </a:defRPr>
            </a:lvl3pPr>
            <a:lvl4pPr indent="-317500" lvl="3" marL="1828800" marR="0" algn="l">
              <a:lnSpc>
                <a:spcPct val="100000"/>
              </a:lnSpc>
              <a:spcBef>
                <a:spcPts val="0"/>
              </a:spcBef>
              <a:spcAft>
                <a:spcPts val="0"/>
              </a:spcAft>
              <a:buClr>
                <a:srgbClr val="000000"/>
              </a:buClr>
              <a:buSzPts val="1400"/>
              <a:buFont typeface="Noto Sans Symbols"/>
              <a:buChar char="▪"/>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93" name="Google Shape;93;p19"/>
          <p:cNvPicPr preferRelativeResize="0"/>
          <p:nvPr/>
        </p:nvPicPr>
        <p:blipFill rotWithShape="1">
          <a:blip r:embed="rId1">
            <a:alphaModFix/>
          </a:blip>
          <a:srcRect b="0" l="0" r="0" t="0"/>
          <a:stretch/>
        </p:blipFill>
        <p:spPr>
          <a:xfrm>
            <a:off x="-71121" y="4678452"/>
            <a:ext cx="2844944" cy="4754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28.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44.png"/><Relationship Id="rId5" Type="http://schemas.openxmlformats.org/officeDocument/2006/relationships/image" Target="../media/image26.png"/><Relationship Id="rId6"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32.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40.png"/><Relationship Id="rId5"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4.png"/><Relationship Id="rId5" Type="http://schemas.openxmlformats.org/officeDocument/2006/relationships/image" Target="../media/image3.jpg"/><Relationship Id="rId6" Type="http://schemas.openxmlformats.org/officeDocument/2006/relationships/image" Target="../media/image29.jpg"/><Relationship Id="rId7" Type="http://schemas.openxmlformats.org/officeDocument/2006/relationships/image" Target="../media/image33.jpg"/><Relationship Id="rId8"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43.png"/><Relationship Id="rId7"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37.png"/><Relationship Id="rId7"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s://appleworld.today/2021/02/global-e-book-market-expected-to-see-strong-growth-through-2026/" TargetMode="External"/><Relationship Id="rId5" Type="http://schemas.openxmlformats.org/officeDocument/2006/relationships/hyperlink" Target="https://appleworld.today/2021/02/global-e-book-market-expected-to-see-strong-growth-through-202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6"/>
          <p:cNvSpPr txBox="1"/>
          <p:nvPr>
            <p:ph type="ctrTitle"/>
          </p:nvPr>
        </p:nvSpPr>
        <p:spPr>
          <a:xfrm>
            <a:off x="4924625" y="768175"/>
            <a:ext cx="3992700" cy="1644000"/>
          </a:xfrm>
          <a:prstGeom prst="rect">
            <a:avLst/>
          </a:prstGeom>
          <a:solidFill>
            <a:srgbClr val="F2F2F2">
              <a:alpha val="67450"/>
            </a:srgbClr>
          </a:solidFill>
        </p:spPr>
        <p:txBody>
          <a:bodyPr anchorCtr="0" anchor="b" bIns="45700" lIns="91425" spcFirstLastPara="1" rIns="91425" wrap="square" tIns="45700">
            <a:noAutofit/>
          </a:bodyPr>
          <a:lstStyle/>
          <a:p>
            <a:pPr indent="0" lvl="0" marL="0" rtl="0" algn="ctr">
              <a:spcBef>
                <a:spcPts val="0"/>
              </a:spcBef>
              <a:spcAft>
                <a:spcPts val="0"/>
              </a:spcAft>
              <a:buSzPts val="990"/>
              <a:buNone/>
            </a:pPr>
            <a:r>
              <a:rPr lang="en" sz="4380"/>
              <a:t>E-commerce Case Study</a:t>
            </a:r>
            <a:endParaRPr sz="4380"/>
          </a:p>
        </p:txBody>
      </p:sp>
      <p:sp>
        <p:nvSpPr>
          <p:cNvPr id="132" name="Google Shape;132;p26"/>
          <p:cNvSpPr txBox="1"/>
          <p:nvPr>
            <p:ph idx="1" type="subTitle"/>
          </p:nvPr>
        </p:nvSpPr>
        <p:spPr>
          <a:xfrm>
            <a:off x="4924625" y="2797075"/>
            <a:ext cx="3992700" cy="857400"/>
          </a:xfrm>
          <a:prstGeom prst="rect">
            <a:avLst/>
          </a:prstGeom>
          <a:solidFill>
            <a:srgbClr val="F2F2F2">
              <a:alpha val="67450"/>
            </a:srgbClr>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lang="en" sz="973">
                <a:solidFill>
                  <a:schemeClr val="dk1"/>
                </a:solidFill>
              </a:rPr>
              <a:t>Jocelyn Chen, Deepali Dagar, John Fitzgerald, Sam Luo, Bruna Medeiros, Kunal Mody</a:t>
            </a:r>
            <a:endParaRPr sz="973">
              <a:solidFill>
                <a:schemeClr val="dk1"/>
              </a:solidFill>
            </a:endParaRPr>
          </a:p>
          <a:p>
            <a:pPr indent="0" lvl="0" marL="0" rtl="0" algn="ctr">
              <a:lnSpc>
                <a:spcPct val="90000"/>
              </a:lnSpc>
              <a:spcBef>
                <a:spcPts val="0"/>
              </a:spcBef>
              <a:spcAft>
                <a:spcPts val="0"/>
              </a:spcAft>
              <a:buNone/>
            </a:pPr>
            <a:r>
              <a:t/>
            </a:r>
            <a:endParaRPr sz="1073">
              <a:solidFill>
                <a:schemeClr val="dk1"/>
              </a:solidFill>
            </a:endParaRPr>
          </a:p>
          <a:p>
            <a:pPr indent="0" lvl="0" marL="0" rtl="0" algn="ctr">
              <a:lnSpc>
                <a:spcPct val="90000"/>
              </a:lnSpc>
              <a:spcBef>
                <a:spcPts val="0"/>
              </a:spcBef>
              <a:spcAft>
                <a:spcPts val="0"/>
              </a:spcAft>
              <a:buNone/>
            </a:pPr>
            <a:r>
              <a:t/>
            </a:r>
            <a:endParaRPr sz="1073">
              <a:solidFill>
                <a:schemeClr val="dk1"/>
              </a:solidFill>
            </a:endParaRPr>
          </a:p>
          <a:p>
            <a:pPr indent="0" lvl="0" marL="0" rtl="0" algn="ctr">
              <a:lnSpc>
                <a:spcPct val="90000"/>
              </a:lnSpc>
              <a:spcBef>
                <a:spcPts val="0"/>
              </a:spcBef>
              <a:spcAft>
                <a:spcPts val="0"/>
              </a:spcAft>
              <a:buNone/>
            </a:pPr>
            <a:r>
              <a:rPr lang="en" sz="773">
                <a:solidFill>
                  <a:schemeClr val="dk1"/>
                </a:solidFill>
              </a:rPr>
              <a:t>December 9, 2024</a:t>
            </a:r>
            <a:endParaRPr sz="773">
              <a:solidFill>
                <a:schemeClr val="dk1"/>
              </a:solidFill>
            </a:endParaRPr>
          </a:p>
        </p:txBody>
      </p:sp>
      <p:sp>
        <p:nvSpPr>
          <p:cNvPr id="133" name="Google Shape;133;p26"/>
          <p:cNvSpPr txBox="1"/>
          <p:nvPr/>
        </p:nvSpPr>
        <p:spPr>
          <a:xfrm>
            <a:off x="4924625" y="2412175"/>
            <a:ext cx="3992700" cy="384900"/>
          </a:xfrm>
          <a:prstGeom prst="rect">
            <a:avLst/>
          </a:prstGeom>
          <a:solidFill>
            <a:srgbClr val="F2F2F2">
              <a:alpha val="6745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300">
                <a:solidFill>
                  <a:schemeClr val="dk1"/>
                </a:solidFill>
              </a:rPr>
              <a:t>Maroon Consulting</a:t>
            </a:r>
            <a:endParaRPr b="1" i="1" sz="1300">
              <a:solidFill>
                <a:schemeClr val="dk1"/>
              </a:solidFill>
            </a:endParaRPr>
          </a:p>
        </p:txBody>
      </p:sp>
      <p:pic>
        <p:nvPicPr>
          <p:cNvPr id="134" name="Google Shape;134;p26"/>
          <p:cNvPicPr preferRelativeResize="0"/>
          <p:nvPr/>
        </p:nvPicPr>
        <p:blipFill>
          <a:blip r:embed="rId4">
            <a:alphaModFix/>
          </a:blip>
          <a:stretch>
            <a:fillRect/>
          </a:stretch>
        </p:blipFill>
        <p:spPr>
          <a:xfrm>
            <a:off x="167020" y="4444752"/>
            <a:ext cx="598723" cy="523874"/>
          </a:xfrm>
          <a:prstGeom prst="rect">
            <a:avLst/>
          </a:prstGeom>
          <a:noFill/>
          <a:ln>
            <a:noFill/>
          </a:ln>
        </p:spPr>
      </p:pic>
      <p:pic>
        <p:nvPicPr>
          <p:cNvPr id="135" name="Google Shape;135;p26"/>
          <p:cNvPicPr preferRelativeResize="0"/>
          <p:nvPr/>
        </p:nvPicPr>
        <p:blipFill>
          <a:blip r:embed="rId4">
            <a:alphaModFix/>
          </a:blip>
          <a:stretch>
            <a:fillRect/>
          </a:stretch>
        </p:blipFill>
        <p:spPr>
          <a:xfrm>
            <a:off x="5741373" y="2473657"/>
            <a:ext cx="299347" cy="261925"/>
          </a:xfrm>
          <a:prstGeom prst="rect">
            <a:avLst/>
          </a:prstGeom>
          <a:noFill/>
          <a:ln>
            <a:noFill/>
          </a:ln>
        </p:spPr>
      </p:pic>
      <p:pic>
        <p:nvPicPr>
          <p:cNvPr id="136" name="Google Shape;136;p26"/>
          <p:cNvPicPr preferRelativeResize="0"/>
          <p:nvPr/>
        </p:nvPicPr>
        <p:blipFill>
          <a:blip r:embed="rId4">
            <a:alphaModFix/>
          </a:blip>
          <a:stretch>
            <a:fillRect/>
          </a:stretch>
        </p:blipFill>
        <p:spPr>
          <a:xfrm>
            <a:off x="7798898" y="2473670"/>
            <a:ext cx="299347" cy="261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5"/>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564" name="Google Shape;564;p35"/>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565" name="Google Shape;565;p35"/>
          <p:cNvSpPr/>
          <p:nvPr/>
        </p:nvSpPr>
        <p:spPr>
          <a:xfrm>
            <a:off x="2014837" y="1938594"/>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Lost Clients</a:t>
            </a:r>
            <a:endParaRPr b="1" sz="1200">
              <a:solidFill>
                <a:schemeClr val="lt1"/>
              </a:solidFill>
            </a:endParaRPr>
          </a:p>
        </p:txBody>
      </p:sp>
      <p:sp>
        <p:nvSpPr>
          <p:cNvPr id="566" name="Google Shape;566;p35"/>
          <p:cNvSpPr txBox="1"/>
          <p:nvPr/>
        </p:nvSpPr>
        <p:spPr>
          <a:xfrm>
            <a:off x="918463" y="2452025"/>
            <a:ext cx="93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Recency:</a:t>
            </a:r>
            <a:endParaRPr b="1" sz="1100">
              <a:solidFill>
                <a:schemeClr val="dk2"/>
              </a:solidFill>
            </a:endParaRPr>
          </a:p>
        </p:txBody>
      </p:sp>
      <p:sp>
        <p:nvSpPr>
          <p:cNvPr id="567" name="Google Shape;567;p35"/>
          <p:cNvSpPr/>
          <p:nvPr/>
        </p:nvSpPr>
        <p:spPr>
          <a:xfrm>
            <a:off x="2002787" y="2519575"/>
            <a:ext cx="1240200" cy="274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0000"/>
                </a:solidFill>
              </a:rPr>
              <a:t>Very Low</a:t>
            </a:r>
            <a:endParaRPr b="1" sz="1300">
              <a:solidFill>
                <a:srgbClr val="FF0000"/>
              </a:solidFill>
            </a:endParaRPr>
          </a:p>
        </p:txBody>
      </p:sp>
      <p:sp>
        <p:nvSpPr>
          <p:cNvPr id="568" name="Google Shape;568;p35"/>
          <p:cNvSpPr/>
          <p:nvPr/>
        </p:nvSpPr>
        <p:spPr>
          <a:xfrm>
            <a:off x="2002787" y="2877000"/>
            <a:ext cx="1240200" cy="274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EB6B5D"/>
                </a:solidFill>
              </a:rPr>
              <a:t>Low</a:t>
            </a:r>
            <a:endParaRPr b="1" sz="1300">
              <a:solidFill>
                <a:srgbClr val="EB6B5D"/>
              </a:solidFill>
            </a:endParaRPr>
          </a:p>
        </p:txBody>
      </p:sp>
      <p:sp>
        <p:nvSpPr>
          <p:cNvPr id="569" name="Google Shape;569;p35"/>
          <p:cNvSpPr/>
          <p:nvPr/>
        </p:nvSpPr>
        <p:spPr>
          <a:xfrm>
            <a:off x="2002787" y="323442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2"/>
                </a:solidFill>
              </a:rPr>
              <a:t>Moderate</a:t>
            </a:r>
            <a:endParaRPr b="1" sz="1300">
              <a:solidFill>
                <a:schemeClr val="accent2"/>
              </a:solidFill>
            </a:endParaRPr>
          </a:p>
        </p:txBody>
      </p:sp>
      <p:sp>
        <p:nvSpPr>
          <p:cNvPr id="570" name="Google Shape;570;p35"/>
          <p:cNvSpPr/>
          <p:nvPr/>
        </p:nvSpPr>
        <p:spPr>
          <a:xfrm>
            <a:off x="3476357" y="1938594"/>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At Risk</a:t>
            </a:r>
            <a:endParaRPr b="1" sz="1200">
              <a:solidFill>
                <a:schemeClr val="lt1"/>
              </a:solidFill>
            </a:endParaRPr>
          </a:p>
        </p:txBody>
      </p:sp>
      <p:sp>
        <p:nvSpPr>
          <p:cNvPr id="571" name="Google Shape;571;p35"/>
          <p:cNvSpPr/>
          <p:nvPr/>
        </p:nvSpPr>
        <p:spPr>
          <a:xfrm>
            <a:off x="3436748" y="251957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2"/>
                </a:solidFill>
              </a:rPr>
              <a:t>Moderate</a:t>
            </a:r>
            <a:endParaRPr b="1" sz="1300">
              <a:solidFill>
                <a:schemeClr val="accent2"/>
              </a:solidFill>
            </a:endParaRPr>
          </a:p>
        </p:txBody>
      </p:sp>
      <p:sp>
        <p:nvSpPr>
          <p:cNvPr id="572" name="Google Shape;572;p35"/>
          <p:cNvSpPr/>
          <p:nvPr/>
        </p:nvSpPr>
        <p:spPr>
          <a:xfrm>
            <a:off x="3436748" y="2877000"/>
            <a:ext cx="1240200" cy="274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EB6B5D"/>
                </a:solidFill>
              </a:rPr>
              <a:t>Low</a:t>
            </a:r>
            <a:endParaRPr b="1" sz="1300">
              <a:solidFill>
                <a:srgbClr val="EB6B5D"/>
              </a:solidFill>
            </a:endParaRPr>
          </a:p>
        </p:txBody>
      </p:sp>
      <p:sp>
        <p:nvSpPr>
          <p:cNvPr id="573" name="Google Shape;573;p35"/>
          <p:cNvSpPr/>
          <p:nvPr/>
        </p:nvSpPr>
        <p:spPr>
          <a:xfrm>
            <a:off x="3436748" y="323442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EB6B5D"/>
                </a:solidFill>
              </a:rPr>
              <a:t>Low</a:t>
            </a:r>
            <a:endParaRPr b="1" sz="1300">
              <a:solidFill>
                <a:srgbClr val="EB6B5D"/>
              </a:solidFill>
            </a:endParaRPr>
          </a:p>
        </p:txBody>
      </p:sp>
      <p:sp>
        <p:nvSpPr>
          <p:cNvPr id="574" name="Google Shape;574;p35"/>
          <p:cNvSpPr txBox="1"/>
          <p:nvPr/>
        </p:nvSpPr>
        <p:spPr>
          <a:xfrm>
            <a:off x="918463" y="2806025"/>
            <a:ext cx="118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Frequency:</a:t>
            </a:r>
            <a:endParaRPr b="1" sz="1100">
              <a:solidFill>
                <a:schemeClr val="dk2"/>
              </a:solidFill>
            </a:endParaRPr>
          </a:p>
        </p:txBody>
      </p:sp>
      <p:sp>
        <p:nvSpPr>
          <p:cNvPr id="575" name="Google Shape;575;p35"/>
          <p:cNvSpPr txBox="1"/>
          <p:nvPr/>
        </p:nvSpPr>
        <p:spPr>
          <a:xfrm>
            <a:off x="918463" y="3143363"/>
            <a:ext cx="118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Monetary:</a:t>
            </a:r>
            <a:endParaRPr b="1" sz="1100">
              <a:solidFill>
                <a:schemeClr val="dk2"/>
              </a:solidFill>
            </a:endParaRPr>
          </a:p>
        </p:txBody>
      </p:sp>
      <p:sp>
        <p:nvSpPr>
          <p:cNvPr id="576" name="Google Shape;576;p35"/>
          <p:cNvSpPr/>
          <p:nvPr/>
        </p:nvSpPr>
        <p:spPr>
          <a:xfrm>
            <a:off x="4937876" y="1938594"/>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Can’t Lose</a:t>
            </a:r>
            <a:endParaRPr b="1" sz="1200">
              <a:solidFill>
                <a:schemeClr val="lt1"/>
              </a:solidFill>
            </a:endParaRPr>
          </a:p>
        </p:txBody>
      </p:sp>
      <p:sp>
        <p:nvSpPr>
          <p:cNvPr id="577" name="Google Shape;577;p35"/>
          <p:cNvSpPr/>
          <p:nvPr/>
        </p:nvSpPr>
        <p:spPr>
          <a:xfrm>
            <a:off x="4918060" y="251957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2"/>
                </a:solidFill>
              </a:rPr>
              <a:t>Moderate</a:t>
            </a:r>
            <a:endParaRPr b="1" sz="1300">
              <a:solidFill>
                <a:schemeClr val="accent2"/>
              </a:solidFill>
            </a:endParaRPr>
          </a:p>
        </p:txBody>
      </p:sp>
      <p:sp>
        <p:nvSpPr>
          <p:cNvPr id="578" name="Google Shape;578;p35"/>
          <p:cNvSpPr/>
          <p:nvPr/>
        </p:nvSpPr>
        <p:spPr>
          <a:xfrm>
            <a:off x="4918060" y="2877000"/>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209120"/>
                </a:solidFill>
              </a:rPr>
              <a:t>Very High</a:t>
            </a:r>
            <a:endParaRPr b="1" sz="1300">
              <a:solidFill>
                <a:srgbClr val="209120"/>
              </a:solidFill>
            </a:endParaRPr>
          </a:p>
        </p:txBody>
      </p:sp>
      <p:sp>
        <p:nvSpPr>
          <p:cNvPr id="579" name="Google Shape;579;p35"/>
          <p:cNvSpPr/>
          <p:nvPr/>
        </p:nvSpPr>
        <p:spPr>
          <a:xfrm>
            <a:off x="4918060" y="323442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76DA7F"/>
                </a:solidFill>
              </a:rPr>
              <a:t>High</a:t>
            </a:r>
            <a:endParaRPr b="1" sz="1300">
              <a:solidFill>
                <a:srgbClr val="76DA7F"/>
              </a:solidFill>
            </a:endParaRPr>
          </a:p>
        </p:txBody>
      </p:sp>
      <p:cxnSp>
        <p:nvCxnSpPr>
          <p:cNvPr id="580" name="Google Shape;580;p35"/>
          <p:cNvCxnSpPr/>
          <p:nvPr/>
        </p:nvCxnSpPr>
        <p:spPr>
          <a:xfrm>
            <a:off x="2078088" y="1819388"/>
            <a:ext cx="5661900" cy="0"/>
          </a:xfrm>
          <a:prstGeom prst="straightConnector1">
            <a:avLst/>
          </a:prstGeom>
          <a:noFill/>
          <a:ln cap="flat" cmpd="sng" w="19050">
            <a:solidFill>
              <a:schemeClr val="dk2"/>
            </a:solidFill>
            <a:prstDash val="solid"/>
            <a:round/>
            <a:headEnd len="med" w="med" type="none"/>
            <a:tailEnd len="med" w="med" type="triangle"/>
          </a:ln>
        </p:spPr>
      </p:cxnSp>
      <p:sp>
        <p:nvSpPr>
          <p:cNvPr id="581" name="Google Shape;581;p35"/>
          <p:cNvSpPr/>
          <p:nvPr/>
        </p:nvSpPr>
        <p:spPr>
          <a:xfrm>
            <a:off x="6399395" y="1938594"/>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Stars</a:t>
            </a:r>
            <a:endParaRPr b="1" sz="1200">
              <a:solidFill>
                <a:schemeClr val="lt1"/>
              </a:solidFill>
            </a:endParaRPr>
          </a:p>
        </p:txBody>
      </p:sp>
      <p:sp>
        <p:nvSpPr>
          <p:cNvPr id="582" name="Google Shape;582;p35"/>
          <p:cNvSpPr/>
          <p:nvPr/>
        </p:nvSpPr>
        <p:spPr>
          <a:xfrm>
            <a:off x="6399395" y="251957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209120"/>
                </a:solidFill>
              </a:rPr>
              <a:t>Very High</a:t>
            </a:r>
            <a:endParaRPr b="1" sz="1300">
              <a:solidFill>
                <a:srgbClr val="209120"/>
              </a:solidFill>
            </a:endParaRPr>
          </a:p>
        </p:txBody>
      </p:sp>
      <p:sp>
        <p:nvSpPr>
          <p:cNvPr id="583" name="Google Shape;583;p35"/>
          <p:cNvSpPr/>
          <p:nvPr/>
        </p:nvSpPr>
        <p:spPr>
          <a:xfrm>
            <a:off x="6399395" y="2877000"/>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76DA7F"/>
                </a:solidFill>
              </a:rPr>
              <a:t>High</a:t>
            </a:r>
            <a:endParaRPr b="1" sz="1300">
              <a:solidFill>
                <a:srgbClr val="76DA7F"/>
              </a:solidFill>
            </a:endParaRPr>
          </a:p>
        </p:txBody>
      </p:sp>
      <p:sp>
        <p:nvSpPr>
          <p:cNvPr id="584" name="Google Shape;584;p35"/>
          <p:cNvSpPr/>
          <p:nvPr/>
        </p:nvSpPr>
        <p:spPr>
          <a:xfrm>
            <a:off x="6399395" y="323442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209120"/>
                </a:solidFill>
              </a:rPr>
              <a:t>Very High</a:t>
            </a:r>
            <a:endParaRPr b="1" sz="1300">
              <a:solidFill>
                <a:srgbClr val="209120"/>
              </a:solidFill>
            </a:endParaRPr>
          </a:p>
        </p:txBody>
      </p:sp>
      <p:sp>
        <p:nvSpPr>
          <p:cNvPr id="585" name="Google Shape;585;p35"/>
          <p:cNvSpPr txBox="1"/>
          <p:nvPr/>
        </p:nvSpPr>
        <p:spPr>
          <a:xfrm>
            <a:off x="2020488" y="1589925"/>
            <a:ext cx="1584300" cy="25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Low Customer Lifetime Value</a:t>
            </a:r>
            <a:endParaRPr sz="800"/>
          </a:p>
        </p:txBody>
      </p:sp>
      <p:sp>
        <p:nvSpPr>
          <p:cNvPr id="586" name="Google Shape;586;p35"/>
          <p:cNvSpPr txBox="1"/>
          <p:nvPr/>
        </p:nvSpPr>
        <p:spPr>
          <a:xfrm>
            <a:off x="6132138" y="1569850"/>
            <a:ext cx="16362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High Customer Lifetime Value</a:t>
            </a:r>
            <a:endParaRPr sz="800"/>
          </a:p>
        </p:txBody>
      </p:sp>
      <p:sp>
        <p:nvSpPr>
          <p:cNvPr id="587" name="Google Shape;587;p35"/>
          <p:cNvSpPr txBox="1"/>
          <p:nvPr/>
        </p:nvSpPr>
        <p:spPr>
          <a:xfrm>
            <a:off x="2849975" y="3608275"/>
            <a:ext cx="466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t>Scale:</a:t>
            </a:r>
            <a:endParaRPr b="1" sz="700">
              <a:solidFill>
                <a:schemeClr val="dk2"/>
              </a:solidFill>
            </a:endParaRPr>
          </a:p>
        </p:txBody>
      </p:sp>
      <p:sp>
        <p:nvSpPr>
          <p:cNvPr id="588" name="Google Shape;588;p35"/>
          <p:cNvSpPr/>
          <p:nvPr/>
        </p:nvSpPr>
        <p:spPr>
          <a:xfrm>
            <a:off x="4061131" y="3664675"/>
            <a:ext cx="598800" cy="179700"/>
          </a:xfrm>
          <a:prstGeom prst="roundRect">
            <a:avLst>
              <a:gd fmla="val 16667" name="adj"/>
            </a:avLst>
          </a:prstGeom>
          <a:solidFill>
            <a:srgbClr val="EB6B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rPr>
              <a:t>Bad</a:t>
            </a:r>
            <a:endParaRPr b="1" sz="500">
              <a:solidFill>
                <a:schemeClr val="lt1"/>
              </a:solidFill>
            </a:endParaRPr>
          </a:p>
        </p:txBody>
      </p:sp>
      <p:sp>
        <p:nvSpPr>
          <p:cNvPr id="589" name="Google Shape;589;p35"/>
          <p:cNvSpPr/>
          <p:nvPr/>
        </p:nvSpPr>
        <p:spPr>
          <a:xfrm>
            <a:off x="3462325" y="3664675"/>
            <a:ext cx="598800" cy="179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rPr>
              <a:t>Very Bad</a:t>
            </a:r>
            <a:endParaRPr b="1" sz="700">
              <a:solidFill>
                <a:schemeClr val="lt1"/>
              </a:solidFill>
            </a:endParaRPr>
          </a:p>
        </p:txBody>
      </p:sp>
      <p:sp>
        <p:nvSpPr>
          <p:cNvPr id="590" name="Google Shape;590;p35"/>
          <p:cNvSpPr/>
          <p:nvPr/>
        </p:nvSpPr>
        <p:spPr>
          <a:xfrm>
            <a:off x="4659925" y="3664675"/>
            <a:ext cx="598800" cy="179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rPr>
              <a:t>Average</a:t>
            </a:r>
            <a:endParaRPr b="1" sz="700">
              <a:solidFill>
                <a:schemeClr val="lt1"/>
              </a:solidFill>
            </a:endParaRPr>
          </a:p>
        </p:txBody>
      </p:sp>
      <p:sp>
        <p:nvSpPr>
          <p:cNvPr id="591" name="Google Shape;591;p35"/>
          <p:cNvSpPr/>
          <p:nvPr/>
        </p:nvSpPr>
        <p:spPr>
          <a:xfrm>
            <a:off x="5258725" y="3664675"/>
            <a:ext cx="598800" cy="179700"/>
          </a:xfrm>
          <a:prstGeom prst="roundRect">
            <a:avLst>
              <a:gd fmla="val 16667" name="adj"/>
            </a:avLst>
          </a:prstGeom>
          <a:solidFill>
            <a:srgbClr val="76DA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rPr>
              <a:t>Good</a:t>
            </a:r>
            <a:endParaRPr b="1" sz="700">
              <a:solidFill>
                <a:schemeClr val="lt1"/>
              </a:solidFill>
            </a:endParaRPr>
          </a:p>
        </p:txBody>
      </p:sp>
      <p:sp>
        <p:nvSpPr>
          <p:cNvPr id="592" name="Google Shape;592;p35"/>
          <p:cNvSpPr/>
          <p:nvPr/>
        </p:nvSpPr>
        <p:spPr>
          <a:xfrm>
            <a:off x="5857525" y="3664675"/>
            <a:ext cx="648900" cy="179700"/>
          </a:xfrm>
          <a:prstGeom prst="roundRect">
            <a:avLst>
              <a:gd fmla="val 16667" name="adj"/>
            </a:avLst>
          </a:prstGeom>
          <a:solidFill>
            <a:srgbClr val="209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rPr>
              <a:t>Very Good</a:t>
            </a:r>
            <a:endParaRPr b="1" sz="700">
              <a:solidFill>
                <a:schemeClr val="lt1"/>
              </a:solidFill>
            </a:endParaRPr>
          </a:p>
        </p:txBody>
      </p:sp>
      <p:cxnSp>
        <p:nvCxnSpPr>
          <p:cNvPr id="593" name="Google Shape;593;p35"/>
          <p:cNvCxnSpPr/>
          <p:nvPr/>
        </p:nvCxnSpPr>
        <p:spPr>
          <a:xfrm>
            <a:off x="1989000" y="2379550"/>
            <a:ext cx="5707800" cy="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35"/>
          <p:cNvCxnSpPr/>
          <p:nvPr/>
        </p:nvCxnSpPr>
        <p:spPr>
          <a:xfrm>
            <a:off x="1989000" y="2857500"/>
            <a:ext cx="5707800" cy="0"/>
          </a:xfrm>
          <a:prstGeom prst="straightConnector1">
            <a:avLst/>
          </a:prstGeom>
          <a:noFill/>
          <a:ln cap="flat" cmpd="sng" w="9525">
            <a:solidFill>
              <a:schemeClr val="dk2"/>
            </a:solidFill>
            <a:prstDash val="dash"/>
            <a:round/>
            <a:headEnd len="med" w="med" type="none"/>
            <a:tailEnd len="med" w="med" type="none"/>
          </a:ln>
        </p:spPr>
      </p:cxnSp>
      <p:cxnSp>
        <p:nvCxnSpPr>
          <p:cNvPr id="595" name="Google Shape;595;p35"/>
          <p:cNvCxnSpPr/>
          <p:nvPr/>
        </p:nvCxnSpPr>
        <p:spPr>
          <a:xfrm>
            <a:off x="1989000" y="3205225"/>
            <a:ext cx="5707800" cy="0"/>
          </a:xfrm>
          <a:prstGeom prst="straightConnector1">
            <a:avLst/>
          </a:prstGeom>
          <a:noFill/>
          <a:ln cap="flat" cmpd="sng" w="9525">
            <a:solidFill>
              <a:schemeClr val="dk2"/>
            </a:solidFill>
            <a:prstDash val="dash"/>
            <a:round/>
            <a:headEnd len="med" w="med" type="none"/>
            <a:tailEnd len="med" w="med" type="none"/>
          </a:ln>
        </p:spPr>
      </p:cxnSp>
      <p:cxnSp>
        <p:nvCxnSpPr>
          <p:cNvPr id="596" name="Google Shape;596;p35"/>
          <p:cNvCxnSpPr/>
          <p:nvPr/>
        </p:nvCxnSpPr>
        <p:spPr>
          <a:xfrm>
            <a:off x="1989000" y="3574650"/>
            <a:ext cx="5707800" cy="0"/>
          </a:xfrm>
          <a:prstGeom prst="straightConnector1">
            <a:avLst/>
          </a:prstGeom>
          <a:noFill/>
          <a:ln cap="flat" cmpd="sng" w="9525">
            <a:solidFill>
              <a:schemeClr val="dk2"/>
            </a:solidFill>
            <a:prstDash val="dash"/>
            <a:round/>
            <a:headEnd len="med" w="med" type="none"/>
            <a:tailEnd len="med" w="med" type="none"/>
          </a:ln>
        </p:spPr>
      </p:cxnSp>
      <p:cxnSp>
        <p:nvCxnSpPr>
          <p:cNvPr id="597" name="Google Shape;597;p35"/>
          <p:cNvCxnSpPr/>
          <p:nvPr/>
        </p:nvCxnSpPr>
        <p:spPr>
          <a:xfrm>
            <a:off x="7696800" y="2367238"/>
            <a:ext cx="0" cy="1207800"/>
          </a:xfrm>
          <a:prstGeom prst="straightConnector1">
            <a:avLst/>
          </a:prstGeom>
          <a:noFill/>
          <a:ln cap="flat" cmpd="sng" w="9525">
            <a:solidFill>
              <a:schemeClr val="dk2"/>
            </a:solidFill>
            <a:prstDash val="dash"/>
            <a:round/>
            <a:headEnd len="med" w="med" type="none"/>
            <a:tailEnd len="med" w="med" type="none"/>
          </a:ln>
        </p:spPr>
      </p:cxnSp>
      <p:cxnSp>
        <p:nvCxnSpPr>
          <p:cNvPr id="598" name="Google Shape;598;p35"/>
          <p:cNvCxnSpPr/>
          <p:nvPr/>
        </p:nvCxnSpPr>
        <p:spPr>
          <a:xfrm>
            <a:off x="6293850" y="2381775"/>
            <a:ext cx="0" cy="1207800"/>
          </a:xfrm>
          <a:prstGeom prst="straightConnector1">
            <a:avLst/>
          </a:prstGeom>
          <a:noFill/>
          <a:ln cap="flat" cmpd="sng" w="9525">
            <a:solidFill>
              <a:schemeClr val="dk2"/>
            </a:solidFill>
            <a:prstDash val="dash"/>
            <a:round/>
            <a:headEnd len="med" w="med" type="none"/>
            <a:tailEnd len="med" w="med" type="none"/>
          </a:ln>
        </p:spPr>
      </p:cxnSp>
      <p:cxnSp>
        <p:nvCxnSpPr>
          <p:cNvPr id="599" name="Google Shape;599;p35"/>
          <p:cNvCxnSpPr/>
          <p:nvPr/>
        </p:nvCxnSpPr>
        <p:spPr>
          <a:xfrm>
            <a:off x="4840275" y="2366838"/>
            <a:ext cx="0" cy="1207800"/>
          </a:xfrm>
          <a:prstGeom prst="straightConnector1">
            <a:avLst/>
          </a:prstGeom>
          <a:noFill/>
          <a:ln cap="flat" cmpd="sng" w="9525">
            <a:solidFill>
              <a:schemeClr val="dk2"/>
            </a:solidFill>
            <a:prstDash val="dash"/>
            <a:round/>
            <a:headEnd len="med" w="med" type="none"/>
            <a:tailEnd len="med" w="med" type="none"/>
          </a:ln>
        </p:spPr>
      </p:cxnSp>
      <p:cxnSp>
        <p:nvCxnSpPr>
          <p:cNvPr id="600" name="Google Shape;600;p35"/>
          <p:cNvCxnSpPr/>
          <p:nvPr/>
        </p:nvCxnSpPr>
        <p:spPr>
          <a:xfrm>
            <a:off x="3364975" y="2381775"/>
            <a:ext cx="0" cy="1207800"/>
          </a:xfrm>
          <a:prstGeom prst="straightConnector1">
            <a:avLst/>
          </a:prstGeom>
          <a:noFill/>
          <a:ln cap="flat" cmpd="sng" w="9525">
            <a:solidFill>
              <a:schemeClr val="dk2"/>
            </a:solidFill>
            <a:prstDash val="dash"/>
            <a:round/>
            <a:headEnd len="med" w="med" type="none"/>
            <a:tailEnd len="med" w="med" type="none"/>
          </a:ln>
        </p:spPr>
      </p:cxnSp>
      <p:cxnSp>
        <p:nvCxnSpPr>
          <p:cNvPr id="601" name="Google Shape;601;p35"/>
          <p:cNvCxnSpPr/>
          <p:nvPr/>
        </p:nvCxnSpPr>
        <p:spPr>
          <a:xfrm>
            <a:off x="1990975" y="2381775"/>
            <a:ext cx="0" cy="1207800"/>
          </a:xfrm>
          <a:prstGeom prst="straightConnector1">
            <a:avLst/>
          </a:prstGeom>
          <a:noFill/>
          <a:ln cap="flat" cmpd="sng" w="9525">
            <a:solidFill>
              <a:schemeClr val="dk2"/>
            </a:solidFill>
            <a:prstDash val="dash"/>
            <a:round/>
            <a:headEnd len="med" w="med" type="none"/>
            <a:tailEnd len="med" w="med" type="none"/>
          </a:ln>
        </p:spPr>
      </p:cxnSp>
      <p:sp>
        <p:nvSpPr>
          <p:cNvPr id="602" name="Google Shape;602;p35"/>
          <p:cNvSpPr/>
          <p:nvPr/>
        </p:nvSpPr>
        <p:spPr>
          <a:xfrm>
            <a:off x="636600" y="843775"/>
            <a:ext cx="7870800" cy="57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 first level of analysis used to create “personas” captures the behavior that </a:t>
            </a:r>
            <a:r>
              <a:rPr lang="en"/>
              <a:t>characterizes</a:t>
            </a:r>
            <a:r>
              <a:rPr lang="en"/>
              <a:t> the Customer Lifetime Value (CLV) of each customer</a:t>
            </a:r>
            <a:endParaRPr/>
          </a:p>
        </p:txBody>
      </p:sp>
      <p:grpSp>
        <p:nvGrpSpPr>
          <p:cNvPr id="603" name="Google Shape;603;p35"/>
          <p:cNvGrpSpPr/>
          <p:nvPr/>
        </p:nvGrpSpPr>
        <p:grpSpPr>
          <a:xfrm>
            <a:off x="1494449" y="4604539"/>
            <a:ext cx="6793542" cy="538947"/>
            <a:chOff x="947307" y="4377150"/>
            <a:chExt cx="6300818" cy="538947"/>
          </a:xfrm>
        </p:grpSpPr>
        <p:grpSp>
          <p:nvGrpSpPr>
            <p:cNvPr id="604" name="Google Shape;604;p35"/>
            <p:cNvGrpSpPr/>
            <p:nvPr/>
          </p:nvGrpSpPr>
          <p:grpSpPr>
            <a:xfrm>
              <a:off x="947307" y="4382100"/>
              <a:ext cx="1152936" cy="533997"/>
              <a:chOff x="1083025" y="1491248"/>
              <a:chExt cx="1844108" cy="1650177"/>
            </a:xfrm>
          </p:grpSpPr>
          <p:sp>
            <p:nvSpPr>
              <p:cNvPr id="605" name="Google Shape;605;p35"/>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1"/>
                    </a:solidFill>
                    <a:latin typeface="Roboto"/>
                    <a:ea typeface="Roboto"/>
                    <a:cs typeface="Roboto"/>
                    <a:sym typeface="Roboto"/>
                  </a:rPr>
                  <a:t>Team Introduction</a:t>
                </a:r>
                <a:endParaRPr sz="700">
                  <a:solidFill>
                    <a:schemeClr val="dk1"/>
                  </a:solidFill>
                  <a:latin typeface="Roboto"/>
                  <a:ea typeface="Roboto"/>
                  <a:cs typeface="Roboto"/>
                  <a:sym typeface="Roboto"/>
                </a:endParaRPr>
              </a:p>
            </p:txBody>
          </p:sp>
          <p:sp>
            <p:nvSpPr>
              <p:cNvPr id="606" name="Google Shape;606;p3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607" name="Google Shape;607;p35"/>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608" name="Google Shape;608;p3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609" name="Google Shape;609;p35"/>
            <p:cNvGrpSpPr/>
            <p:nvPr/>
          </p:nvGrpSpPr>
          <p:grpSpPr>
            <a:xfrm>
              <a:off x="3021771" y="4382169"/>
              <a:ext cx="1437155" cy="533868"/>
              <a:chOff x="811648" y="1491646"/>
              <a:chExt cx="2232300" cy="1649779"/>
            </a:xfrm>
          </p:grpSpPr>
          <p:sp>
            <p:nvSpPr>
              <p:cNvPr id="610" name="Google Shape;610;p35"/>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611" name="Google Shape;611;p3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612" name="Google Shape;612;p35"/>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613" name="Google Shape;613;p3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614" name="Google Shape;614;p35"/>
            <p:cNvGrpSpPr/>
            <p:nvPr/>
          </p:nvGrpSpPr>
          <p:grpSpPr>
            <a:xfrm>
              <a:off x="4319951" y="4382161"/>
              <a:ext cx="1593156" cy="533871"/>
              <a:chOff x="1057173" y="1491638"/>
              <a:chExt cx="2139900" cy="1649787"/>
            </a:xfrm>
          </p:grpSpPr>
          <p:sp>
            <p:nvSpPr>
              <p:cNvPr id="615" name="Google Shape;615;p3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616" name="Google Shape;616;p35"/>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617" name="Google Shape;617;p35"/>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618" name="Google Shape;618;p35"/>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p:txBody>
          </p:sp>
        </p:grpSp>
        <p:grpSp>
          <p:nvGrpSpPr>
            <p:cNvPr id="619" name="Google Shape;619;p35"/>
            <p:cNvGrpSpPr/>
            <p:nvPr/>
          </p:nvGrpSpPr>
          <p:grpSpPr>
            <a:xfrm>
              <a:off x="5433593" y="4377150"/>
              <a:ext cx="1814532" cy="538619"/>
              <a:chOff x="782205" y="1476965"/>
              <a:chExt cx="2354700" cy="1664460"/>
            </a:xfrm>
          </p:grpSpPr>
          <p:sp>
            <p:nvSpPr>
              <p:cNvPr id="620" name="Google Shape;620;p3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621" name="Google Shape;621;p35"/>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622" name="Google Shape;622;p3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623" name="Google Shape;623;p35"/>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624" name="Google Shape;624;p35"/>
            <p:cNvGrpSpPr/>
            <p:nvPr/>
          </p:nvGrpSpPr>
          <p:grpSpPr>
            <a:xfrm>
              <a:off x="1914859" y="4381849"/>
              <a:ext cx="1436932" cy="533974"/>
              <a:chOff x="865157" y="1491321"/>
              <a:chExt cx="2232300" cy="1650104"/>
            </a:xfrm>
          </p:grpSpPr>
          <p:sp>
            <p:nvSpPr>
              <p:cNvPr id="625" name="Google Shape;625;p35"/>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626" name="Google Shape;626;p3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627" name="Google Shape;627;p35"/>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628" name="Google Shape;628;p3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
        <p:nvSpPr>
          <p:cNvPr id="629" name="Google Shape;629;p35"/>
          <p:cNvSpPr txBox="1"/>
          <p:nvPr>
            <p:ph type="ctrTitle"/>
          </p:nvPr>
        </p:nvSpPr>
        <p:spPr>
          <a:xfrm>
            <a:off x="154041" y="-160225"/>
            <a:ext cx="8835900" cy="548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sz="1800"/>
              <a:t>1st Level Clustering</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6"/>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635" name="Google Shape;635;p36"/>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636" name="Google Shape;636;p36"/>
          <p:cNvSpPr/>
          <p:nvPr/>
        </p:nvSpPr>
        <p:spPr>
          <a:xfrm>
            <a:off x="1826600" y="1671841"/>
            <a:ext cx="1311900" cy="3600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rPr>
              <a:t>Realists</a:t>
            </a:r>
            <a:endParaRPr b="1" sz="1500">
              <a:solidFill>
                <a:schemeClr val="lt1"/>
              </a:solidFill>
            </a:endParaRPr>
          </a:p>
        </p:txBody>
      </p:sp>
      <p:sp>
        <p:nvSpPr>
          <p:cNvPr id="637" name="Google Shape;637;p36"/>
          <p:cNvSpPr/>
          <p:nvPr/>
        </p:nvSpPr>
        <p:spPr>
          <a:xfrm>
            <a:off x="5660700" y="1671850"/>
            <a:ext cx="1311900" cy="360000"/>
          </a:xfrm>
          <a:prstGeom prst="roundRect">
            <a:avLst>
              <a:gd fmla="val 16667" name="adj"/>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rPr>
              <a:t>Explorers</a:t>
            </a:r>
            <a:endParaRPr b="1" sz="1500">
              <a:solidFill>
                <a:schemeClr val="lt1"/>
              </a:solidFill>
            </a:endParaRPr>
          </a:p>
        </p:txBody>
      </p:sp>
      <p:sp>
        <p:nvSpPr>
          <p:cNvPr id="638" name="Google Shape;638;p36"/>
          <p:cNvSpPr txBox="1"/>
          <p:nvPr/>
        </p:nvSpPr>
        <p:spPr>
          <a:xfrm>
            <a:off x="917000" y="2088425"/>
            <a:ext cx="3131100" cy="6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Clients interested in </a:t>
            </a:r>
            <a:r>
              <a:rPr b="1" lang="en" sz="1300"/>
              <a:t>every-day</a:t>
            </a:r>
            <a:r>
              <a:rPr lang="en" sz="1300"/>
              <a:t>,</a:t>
            </a:r>
            <a:r>
              <a:rPr b="1" lang="en" sz="1300"/>
              <a:t> mundane</a:t>
            </a:r>
            <a:r>
              <a:rPr lang="en" sz="1300"/>
              <a:t>, </a:t>
            </a:r>
            <a:r>
              <a:rPr b="1" lang="en" sz="1300"/>
              <a:t>common </a:t>
            </a:r>
            <a:r>
              <a:rPr lang="en" sz="1300"/>
              <a:t>genres:</a:t>
            </a:r>
            <a:endParaRPr sz="1300"/>
          </a:p>
        </p:txBody>
      </p:sp>
      <p:sp>
        <p:nvSpPr>
          <p:cNvPr id="639" name="Google Shape;639;p36"/>
          <p:cNvSpPr txBox="1"/>
          <p:nvPr/>
        </p:nvSpPr>
        <p:spPr>
          <a:xfrm>
            <a:off x="4896600" y="2123663"/>
            <a:ext cx="28401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t>Clients interested </a:t>
            </a:r>
            <a:r>
              <a:rPr b="1" lang="en" sz="1300"/>
              <a:t>humanities</a:t>
            </a:r>
            <a:r>
              <a:rPr lang="en" sz="1300"/>
              <a:t> or </a:t>
            </a:r>
            <a:r>
              <a:rPr b="1" lang="en" sz="1300"/>
              <a:t>travel</a:t>
            </a:r>
            <a:r>
              <a:rPr lang="en" sz="1300"/>
              <a:t> related genres:</a:t>
            </a:r>
            <a:endParaRPr sz="1300"/>
          </a:p>
        </p:txBody>
      </p:sp>
      <p:sp>
        <p:nvSpPr>
          <p:cNvPr id="640" name="Google Shape;640;p36"/>
          <p:cNvSpPr txBox="1"/>
          <p:nvPr/>
        </p:nvSpPr>
        <p:spPr>
          <a:xfrm>
            <a:off x="1101000" y="3011625"/>
            <a:ext cx="1481700" cy="906600"/>
          </a:xfrm>
          <a:prstGeom prst="rect">
            <a:avLst/>
          </a:prstGeom>
          <a:noFill/>
          <a:ln>
            <a:noFill/>
          </a:ln>
        </p:spPr>
        <p:txBody>
          <a:bodyPr anchorCtr="0" anchor="t" bIns="91425" lIns="91425" spcFirstLastPara="1" rIns="91425" wrap="square" tIns="91425">
            <a:noAutofit/>
          </a:bodyPr>
          <a:lstStyle/>
          <a:p>
            <a:pPr indent="-196850" lvl="0" marL="228600" rtl="0" algn="l">
              <a:spcBef>
                <a:spcPts val="0"/>
              </a:spcBef>
              <a:spcAft>
                <a:spcPts val="0"/>
              </a:spcAft>
              <a:buSzPts val="1300"/>
              <a:buChar char="●"/>
            </a:pPr>
            <a:r>
              <a:rPr lang="en" sz="1300"/>
              <a:t>Sport</a:t>
            </a:r>
            <a:endParaRPr sz="1300"/>
          </a:p>
          <a:p>
            <a:pPr indent="-196850" lvl="0" marL="228600" rtl="0" algn="l">
              <a:spcBef>
                <a:spcPts val="0"/>
              </a:spcBef>
              <a:spcAft>
                <a:spcPts val="0"/>
              </a:spcAft>
              <a:buSzPts val="1300"/>
              <a:buChar char="●"/>
            </a:pPr>
            <a:r>
              <a:rPr lang="en" sz="1300"/>
              <a:t>Game Riddles</a:t>
            </a:r>
            <a:endParaRPr sz="1300"/>
          </a:p>
          <a:p>
            <a:pPr indent="-196850" lvl="0" marL="228600" rtl="0" algn="l">
              <a:spcBef>
                <a:spcPts val="0"/>
              </a:spcBef>
              <a:spcAft>
                <a:spcPts val="0"/>
              </a:spcAft>
              <a:buSzPts val="1300"/>
              <a:buChar char="●"/>
            </a:pPr>
            <a:r>
              <a:rPr lang="en" sz="1300"/>
              <a:t>Economy</a:t>
            </a:r>
            <a:endParaRPr sz="1300"/>
          </a:p>
          <a:p>
            <a:pPr indent="-196850" lvl="0" marL="228600" rtl="0" algn="l">
              <a:spcBef>
                <a:spcPts val="0"/>
              </a:spcBef>
              <a:spcAft>
                <a:spcPts val="0"/>
              </a:spcAft>
              <a:buSzPts val="1300"/>
              <a:buChar char="●"/>
            </a:pPr>
            <a:r>
              <a:rPr lang="en" sz="1300"/>
              <a:t>Cartoons</a:t>
            </a:r>
            <a:endParaRPr sz="1300"/>
          </a:p>
        </p:txBody>
      </p:sp>
      <p:sp>
        <p:nvSpPr>
          <p:cNvPr id="641" name="Google Shape;641;p36"/>
          <p:cNvSpPr txBox="1"/>
          <p:nvPr/>
        </p:nvSpPr>
        <p:spPr>
          <a:xfrm>
            <a:off x="2645700" y="3011625"/>
            <a:ext cx="1181100" cy="9729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SzPts val="1300"/>
              <a:buChar char="●"/>
            </a:pPr>
            <a:r>
              <a:rPr lang="en" sz="1300"/>
              <a:t>Politics</a:t>
            </a:r>
            <a:endParaRPr sz="1300"/>
          </a:p>
          <a:p>
            <a:pPr indent="-196850" lvl="0" marL="171450" rtl="0" algn="l">
              <a:spcBef>
                <a:spcPts val="0"/>
              </a:spcBef>
              <a:spcAft>
                <a:spcPts val="0"/>
              </a:spcAft>
              <a:buSzPts val="1300"/>
              <a:buChar char="●"/>
            </a:pPr>
            <a:r>
              <a:rPr lang="en" sz="1300"/>
              <a:t>Non-Books</a:t>
            </a:r>
            <a:endParaRPr sz="1300"/>
          </a:p>
          <a:p>
            <a:pPr indent="-196850" lvl="0" marL="171450" rtl="0" algn="l">
              <a:spcBef>
                <a:spcPts val="0"/>
              </a:spcBef>
              <a:spcAft>
                <a:spcPts val="0"/>
              </a:spcAft>
              <a:buSzPts val="1300"/>
              <a:buChar char="●"/>
            </a:pPr>
            <a:r>
              <a:rPr lang="en" sz="1300"/>
              <a:t>Health</a:t>
            </a:r>
            <a:endParaRPr sz="1300"/>
          </a:p>
          <a:p>
            <a:pPr indent="-196850" lvl="0" marL="171450" rtl="0" algn="l">
              <a:spcBef>
                <a:spcPts val="0"/>
              </a:spcBef>
              <a:spcAft>
                <a:spcPts val="0"/>
              </a:spcAft>
              <a:buSzPts val="1300"/>
              <a:buChar char="●"/>
            </a:pPr>
            <a:r>
              <a:rPr lang="en" sz="1300"/>
              <a:t>Science</a:t>
            </a:r>
            <a:endParaRPr sz="1300"/>
          </a:p>
        </p:txBody>
      </p:sp>
      <p:sp>
        <p:nvSpPr>
          <p:cNvPr id="642" name="Google Shape;642;p36"/>
          <p:cNvSpPr txBox="1"/>
          <p:nvPr/>
        </p:nvSpPr>
        <p:spPr>
          <a:xfrm>
            <a:off x="1609850" y="2707625"/>
            <a:ext cx="1745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4A86E8"/>
                </a:solidFill>
              </a:rPr>
              <a:t>Examples:</a:t>
            </a:r>
            <a:endParaRPr>
              <a:solidFill>
                <a:srgbClr val="4A86E8"/>
              </a:solidFill>
            </a:endParaRPr>
          </a:p>
        </p:txBody>
      </p:sp>
      <p:sp>
        <p:nvSpPr>
          <p:cNvPr id="643" name="Google Shape;643;p36"/>
          <p:cNvSpPr txBox="1"/>
          <p:nvPr/>
        </p:nvSpPr>
        <p:spPr>
          <a:xfrm>
            <a:off x="4763388" y="3011625"/>
            <a:ext cx="1481700" cy="906600"/>
          </a:xfrm>
          <a:prstGeom prst="rect">
            <a:avLst/>
          </a:prstGeom>
          <a:noFill/>
          <a:ln>
            <a:noFill/>
          </a:ln>
        </p:spPr>
        <p:txBody>
          <a:bodyPr anchorCtr="0" anchor="t" bIns="91425" lIns="91425" spcFirstLastPara="1" rIns="91425" wrap="square" tIns="91425">
            <a:noAutofit/>
          </a:bodyPr>
          <a:lstStyle/>
          <a:p>
            <a:pPr indent="-196850" lvl="0" marL="228600" rtl="0" algn="l">
              <a:spcBef>
                <a:spcPts val="0"/>
              </a:spcBef>
              <a:spcAft>
                <a:spcPts val="0"/>
              </a:spcAft>
              <a:buSzPts val="1300"/>
              <a:buChar char="●"/>
            </a:pPr>
            <a:r>
              <a:rPr lang="en" sz="1300"/>
              <a:t>Learning </a:t>
            </a:r>
            <a:endParaRPr sz="1300"/>
          </a:p>
          <a:p>
            <a:pPr indent="-196850" lvl="0" marL="228600" rtl="0" algn="l">
              <a:spcBef>
                <a:spcPts val="0"/>
              </a:spcBef>
              <a:spcAft>
                <a:spcPts val="0"/>
              </a:spcAft>
              <a:buSzPts val="1300"/>
              <a:buChar char="●"/>
            </a:pPr>
            <a:r>
              <a:rPr lang="en" sz="1300"/>
              <a:t>History</a:t>
            </a:r>
            <a:endParaRPr sz="1300"/>
          </a:p>
          <a:p>
            <a:pPr indent="-196850" lvl="0" marL="228600" rtl="0" algn="l">
              <a:spcBef>
                <a:spcPts val="0"/>
              </a:spcBef>
              <a:spcAft>
                <a:spcPts val="0"/>
              </a:spcAft>
              <a:buSzPts val="1300"/>
              <a:buChar char="●"/>
            </a:pPr>
            <a:r>
              <a:rPr lang="en" sz="1300"/>
              <a:t>Travel Guides</a:t>
            </a:r>
            <a:endParaRPr sz="1300"/>
          </a:p>
          <a:p>
            <a:pPr indent="-196850" lvl="0" marL="228600" rtl="0" algn="l">
              <a:spcBef>
                <a:spcPts val="0"/>
              </a:spcBef>
              <a:spcAft>
                <a:spcPts val="0"/>
              </a:spcAft>
              <a:buSzPts val="1300"/>
              <a:buChar char="●"/>
            </a:pPr>
            <a:r>
              <a:rPr lang="en" sz="1300"/>
              <a:t>Maps</a:t>
            </a:r>
            <a:endParaRPr sz="1300"/>
          </a:p>
        </p:txBody>
      </p:sp>
      <p:sp>
        <p:nvSpPr>
          <p:cNvPr id="644" name="Google Shape;644;p36"/>
          <p:cNvSpPr txBox="1"/>
          <p:nvPr/>
        </p:nvSpPr>
        <p:spPr>
          <a:xfrm>
            <a:off x="6292500" y="3011625"/>
            <a:ext cx="2165700" cy="906600"/>
          </a:xfrm>
          <a:prstGeom prst="rect">
            <a:avLst/>
          </a:prstGeom>
          <a:noFill/>
          <a:ln>
            <a:noFill/>
          </a:ln>
        </p:spPr>
        <p:txBody>
          <a:bodyPr anchorCtr="0" anchor="t" bIns="91425" lIns="91425" spcFirstLastPara="1" rIns="91425" wrap="square" tIns="91425">
            <a:noAutofit/>
          </a:bodyPr>
          <a:lstStyle/>
          <a:p>
            <a:pPr indent="-196850" lvl="0" marL="171450" rtl="0" algn="l">
              <a:spcBef>
                <a:spcPts val="0"/>
              </a:spcBef>
              <a:spcAft>
                <a:spcPts val="0"/>
              </a:spcAft>
              <a:buSzPts val="1300"/>
              <a:buChar char="●"/>
            </a:pPr>
            <a:r>
              <a:rPr lang="en" sz="1300"/>
              <a:t>Contemporary History</a:t>
            </a:r>
            <a:endParaRPr sz="1300"/>
          </a:p>
          <a:p>
            <a:pPr indent="-196850" lvl="0" marL="171450" rtl="0" algn="l">
              <a:spcBef>
                <a:spcPts val="0"/>
              </a:spcBef>
              <a:spcAft>
                <a:spcPts val="0"/>
              </a:spcAft>
              <a:buSzPts val="1300"/>
              <a:buChar char="●"/>
            </a:pPr>
            <a:r>
              <a:rPr lang="en" sz="1300"/>
              <a:t>Religion</a:t>
            </a:r>
            <a:endParaRPr sz="1300"/>
          </a:p>
          <a:p>
            <a:pPr indent="-196850" lvl="0" marL="171450" rtl="0" algn="l">
              <a:spcBef>
                <a:spcPts val="0"/>
              </a:spcBef>
              <a:spcAft>
                <a:spcPts val="0"/>
              </a:spcAft>
              <a:buSzPts val="1300"/>
              <a:buChar char="●"/>
            </a:pPr>
            <a:r>
              <a:rPr lang="en" sz="1300"/>
              <a:t>Encyclopedia</a:t>
            </a:r>
            <a:endParaRPr sz="1300"/>
          </a:p>
          <a:p>
            <a:pPr indent="-196850" lvl="0" marL="171450" rtl="0" algn="l">
              <a:spcBef>
                <a:spcPts val="0"/>
              </a:spcBef>
              <a:spcAft>
                <a:spcPts val="0"/>
              </a:spcAft>
              <a:buSzPts val="1300"/>
              <a:buChar char="●"/>
            </a:pPr>
            <a:r>
              <a:rPr lang="en" sz="1300"/>
              <a:t>Linguistics</a:t>
            </a:r>
            <a:endParaRPr sz="1300"/>
          </a:p>
          <a:p>
            <a:pPr indent="0" lvl="0" marL="0" rtl="0" algn="l">
              <a:spcBef>
                <a:spcPts val="0"/>
              </a:spcBef>
              <a:spcAft>
                <a:spcPts val="0"/>
              </a:spcAft>
              <a:buNone/>
            </a:pPr>
            <a:r>
              <a:t/>
            </a:r>
            <a:endParaRPr sz="1300"/>
          </a:p>
          <a:p>
            <a:pPr indent="0" lvl="0" marL="0" rtl="0" algn="ctr">
              <a:spcBef>
                <a:spcPts val="0"/>
              </a:spcBef>
              <a:spcAft>
                <a:spcPts val="0"/>
              </a:spcAft>
              <a:buNone/>
            </a:pPr>
            <a:r>
              <a:t/>
            </a:r>
            <a:endParaRPr sz="1300"/>
          </a:p>
        </p:txBody>
      </p:sp>
      <p:sp>
        <p:nvSpPr>
          <p:cNvPr id="645" name="Google Shape;645;p36"/>
          <p:cNvSpPr txBox="1"/>
          <p:nvPr/>
        </p:nvSpPr>
        <p:spPr>
          <a:xfrm>
            <a:off x="5443938" y="2707625"/>
            <a:ext cx="1745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0D3DFF"/>
                </a:solidFill>
              </a:rPr>
              <a:t>Examples:</a:t>
            </a:r>
            <a:endParaRPr>
              <a:solidFill>
                <a:srgbClr val="0D3DFF"/>
              </a:solidFill>
            </a:endParaRPr>
          </a:p>
        </p:txBody>
      </p:sp>
      <p:grpSp>
        <p:nvGrpSpPr>
          <p:cNvPr id="646" name="Google Shape;646;p36"/>
          <p:cNvGrpSpPr/>
          <p:nvPr/>
        </p:nvGrpSpPr>
        <p:grpSpPr>
          <a:xfrm>
            <a:off x="1494449" y="4609238"/>
            <a:ext cx="6784942" cy="534249"/>
            <a:chOff x="947307" y="4381849"/>
            <a:chExt cx="6292842" cy="534249"/>
          </a:xfrm>
        </p:grpSpPr>
        <p:grpSp>
          <p:nvGrpSpPr>
            <p:cNvPr id="647" name="Google Shape;647;p36"/>
            <p:cNvGrpSpPr/>
            <p:nvPr/>
          </p:nvGrpSpPr>
          <p:grpSpPr>
            <a:xfrm>
              <a:off x="947307" y="4382100"/>
              <a:ext cx="1152936" cy="533997"/>
              <a:chOff x="1083025" y="1491248"/>
              <a:chExt cx="1844108" cy="1650177"/>
            </a:xfrm>
          </p:grpSpPr>
          <p:sp>
            <p:nvSpPr>
              <p:cNvPr id="648" name="Google Shape;648;p36"/>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1"/>
                    </a:solidFill>
                    <a:latin typeface="Roboto"/>
                    <a:ea typeface="Roboto"/>
                    <a:cs typeface="Roboto"/>
                    <a:sym typeface="Roboto"/>
                  </a:rPr>
                  <a:t>Team Introduction</a:t>
                </a:r>
                <a:endParaRPr sz="700">
                  <a:solidFill>
                    <a:schemeClr val="dk1"/>
                  </a:solidFill>
                  <a:latin typeface="Roboto"/>
                  <a:ea typeface="Roboto"/>
                  <a:cs typeface="Roboto"/>
                  <a:sym typeface="Roboto"/>
                </a:endParaRPr>
              </a:p>
            </p:txBody>
          </p:sp>
          <p:sp>
            <p:nvSpPr>
              <p:cNvPr id="649" name="Google Shape;649;p3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650" name="Google Shape;650;p3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651" name="Google Shape;651;p3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652" name="Google Shape;652;p36"/>
            <p:cNvGrpSpPr/>
            <p:nvPr/>
          </p:nvGrpSpPr>
          <p:grpSpPr>
            <a:xfrm>
              <a:off x="3021771" y="4382169"/>
              <a:ext cx="1437155" cy="533868"/>
              <a:chOff x="811648" y="1491646"/>
              <a:chExt cx="2232300" cy="1649779"/>
            </a:xfrm>
          </p:grpSpPr>
          <p:sp>
            <p:nvSpPr>
              <p:cNvPr id="653" name="Google Shape;653;p36"/>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654" name="Google Shape;654;p3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655" name="Google Shape;655;p3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656" name="Google Shape;656;p3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657" name="Google Shape;657;p36"/>
            <p:cNvGrpSpPr/>
            <p:nvPr/>
          </p:nvGrpSpPr>
          <p:grpSpPr>
            <a:xfrm>
              <a:off x="4319951" y="4382161"/>
              <a:ext cx="1593156" cy="533871"/>
              <a:chOff x="1057173" y="1491638"/>
              <a:chExt cx="2139900" cy="1649787"/>
            </a:xfrm>
          </p:grpSpPr>
          <p:sp>
            <p:nvSpPr>
              <p:cNvPr id="658" name="Google Shape;658;p3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659" name="Google Shape;659;p36"/>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660" name="Google Shape;660;p36"/>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661" name="Google Shape;661;p36"/>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p:txBody>
          </p:sp>
        </p:grpSp>
        <p:grpSp>
          <p:nvGrpSpPr>
            <p:cNvPr id="662" name="Google Shape;662;p36"/>
            <p:cNvGrpSpPr/>
            <p:nvPr/>
          </p:nvGrpSpPr>
          <p:grpSpPr>
            <a:xfrm>
              <a:off x="5425617" y="4381900"/>
              <a:ext cx="1814532" cy="533869"/>
              <a:chOff x="771854" y="1491644"/>
              <a:chExt cx="2354700" cy="1649781"/>
            </a:xfrm>
          </p:grpSpPr>
          <p:sp>
            <p:nvSpPr>
              <p:cNvPr id="663" name="Google Shape;663;p3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664" name="Google Shape;664;p3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665" name="Google Shape;665;p3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666" name="Google Shape;666;p36"/>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667" name="Google Shape;667;p36"/>
            <p:cNvGrpSpPr/>
            <p:nvPr/>
          </p:nvGrpSpPr>
          <p:grpSpPr>
            <a:xfrm>
              <a:off x="1914859" y="4381849"/>
              <a:ext cx="1436932" cy="533974"/>
              <a:chOff x="865157" y="1491321"/>
              <a:chExt cx="2232300" cy="1650104"/>
            </a:xfrm>
          </p:grpSpPr>
          <p:sp>
            <p:nvSpPr>
              <p:cNvPr id="668" name="Google Shape;668;p36"/>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669" name="Google Shape;669;p3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670" name="Google Shape;670;p36"/>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671" name="Google Shape;671;p3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
        <p:nvSpPr>
          <p:cNvPr id="672" name="Google Shape;672;p36"/>
          <p:cNvSpPr/>
          <p:nvPr/>
        </p:nvSpPr>
        <p:spPr>
          <a:xfrm>
            <a:off x="636600" y="843775"/>
            <a:ext cx="7870800" cy="57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 second level of analysis used to create “personas” captures the unique interests of customers and is used for enhance </a:t>
            </a:r>
            <a:r>
              <a:rPr lang="en"/>
              <a:t>personalization</a:t>
            </a:r>
            <a:r>
              <a:rPr lang="en"/>
              <a:t> beyond their CLV </a:t>
            </a:r>
            <a:r>
              <a:rPr lang="en"/>
              <a:t>characteristics</a:t>
            </a:r>
            <a:r>
              <a:rPr lang="en"/>
              <a:t>.</a:t>
            </a:r>
            <a:endParaRPr/>
          </a:p>
        </p:txBody>
      </p:sp>
      <p:sp>
        <p:nvSpPr>
          <p:cNvPr id="673" name="Google Shape;673;p36"/>
          <p:cNvSpPr txBox="1"/>
          <p:nvPr>
            <p:ph type="ctrTitle"/>
          </p:nvPr>
        </p:nvSpPr>
        <p:spPr>
          <a:xfrm>
            <a:off x="154041" y="-160225"/>
            <a:ext cx="8835900" cy="548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sz="1800"/>
              <a:t>2nd Level Clustering</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37"/>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679" name="Google Shape;679;p37"/>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680" name="Google Shape;680;p37"/>
          <p:cNvSpPr/>
          <p:nvPr/>
        </p:nvSpPr>
        <p:spPr>
          <a:xfrm>
            <a:off x="647200" y="1642825"/>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Lost Clients</a:t>
            </a:r>
            <a:endParaRPr b="1" sz="1200">
              <a:solidFill>
                <a:schemeClr val="lt1"/>
              </a:solidFill>
            </a:endParaRPr>
          </a:p>
        </p:txBody>
      </p:sp>
      <p:sp>
        <p:nvSpPr>
          <p:cNvPr id="681" name="Google Shape;681;p37"/>
          <p:cNvSpPr/>
          <p:nvPr/>
        </p:nvSpPr>
        <p:spPr>
          <a:xfrm>
            <a:off x="5068191" y="1642825"/>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Can’t Lose</a:t>
            </a:r>
            <a:endParaRPr b="1" sz="1200">
              <a:solidFill>
                <a:schemeClr val="lt1"/>
              </a:solidFill>
            </a:endParaRPr>
          </a:p>
        </p:txBody>
      </p:sp>
      <p:sp>
        <p:nvSpPr>
          <p:cNvPr id="682" name="Google Shape;682;p37"/>
          <p:cNvSpPr/>
          <p:nvPr/>
        </p:nvSpPr>
        <p:spPr>
          <a:xfrm>
            <a:off x="7278707" y="1636175"/>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Stars</a:t>
            </a:r>
            <a:endParaRPr b="1" sz="1200">
              <a:solidFill>
                <a:schemeClr val="lt1"/>
              </a:solidFill>
            </a:endParaRPr>
          </a:p>
        </p:txBody>
      </p:sp>
      <p:sp>
        <p:nvSpPr>
          <p:cNvPr id="683" name="Google Shape;683;p37"/>
          <p:cNvSpPr/>
          <p:nvPr/>
        </p:nvSpPr>
        <p:spPr>
          <a:xfrm>
            <a:off x="2857698" y="1642825"/>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At Risk</a:t>
            </a:r>
            <a:endParaRPr b="1" sz="1200">
              <a:solidFill>
                <a:schemeClr val="lt1"/>
              </a:solidFill>
            </a:endParaRPr>
          </a:p>
        </p:txBody>
      </p:sp>
      <p:grpSp>
        <p:nvGrpSpPr>
          <p:cNvPr id="684" name="Google Shape;684;p37"/>
          <p:cNvGrpSpPr/>
          <p:nvPr/>
        </p:nvGrpSpPr>
        <p:grpSpPr>
          <a:xfrm>
            <a:off x="266825" y="2867838"/>
            <a:ext cx="2000952" cy="274513"/>
            <a:chOff x="459450" y="3020238"/>
            <a:chExt cx="2000952" cy="274513"/>
          </a:xfrm>
        </p:grpSpPr>
        <p:sp>
          <p:nvSpPr>
            <p:cNvPr id="685" name="Google Shape;685;p37"/>
            <p:cNvSpPr/>
            <p:nvPr/>
          </p:nvSpPr>
          <p:spPr>
            <a:xfrm>
              <a:off x="459450" y="3020238"/>
              <a:ext cx="984300" cy="274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Realists</a:t>
              </a:r>
              <a:endParaRPr b="1" sz="1200">
                <a:solidFill>
                  <a:schemeClr val="lt1"/>
                </a:solidFill>
              </a:endParaRPr>
            </a:p>
          </p:txBody>
        </p:sp>
        <p:sp>
          <p:nvSpPr>
            <p:cNvPr id="686" name="Google Shape;686;p37"/>
            <p:cNvSpPr/>
            <p:nvPr/>
          </p:nvSpPr>
          <p:spPr>
            <a:xfrm>
              <a:off x="1476102" y="3020250"/>
              <a:ext cx="984300" cy="274500"/>
            </a:xfrm>
            <a:prstGeom prst="roundRect">
              <a:avLst>
                <a:gd fmla="val 16667" name="adj"/>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Explorers</a:t>
              </a:r>
              <a:endParaRPr b="1" sz="1200">
                <a:solidFill>
                  <a:schemeClr val="lt1"/>
                </a:solidFill>
              </a:endParaRPr>
            </a:p>
          </p:txBody>
        </p:sp>
      </p:grpSp>
      <p:grpSp>
        <p:nvGrpSpPr>
          <p:cNvPr id="687" name="Google Shape;687;p37"/>
          <p:cNvGrpSpPr/>
          <p:nvPr/>
        </p:nvGrpSpPr>
        <p:grpSpPr>
          <a:xfrm>
            <a:off x="2477330" y="2867838"/>
            <a:ext cx="2000952" cy="274513"/>
            <a:chOff x="2751691" y="3020238"/>
            <a:chExt cx="2000952" cy="274513"/>
          </a:xfrm>
        </p:grpSpPr>
        <p:sp>
          <p:nvSpPr>
            <p:cNvPr id="688" name="Google Shape;688;p37"/>
            <p:cNvSpPr/>
            <p:nvPr/>
          </p:nvSpPr>
          <p:spPr>
            <a:xfrm>
              <a:off x="2751691" y="3020238"/>
              <a:ext cx="984300" cy="274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Realists</a:t>
              </a:r>
              <a:endParaRPr b="1" sz="1200">
                <a:solidFill>
                  <a:schemeClr val="lt1"/>
                </a:solidFill>
              </a:endParaRPr>
            </a:p>
          </p:txBody>
        </p:sp>
        <p:sp>
          <p:nvSpPr>
            <p:cNvPr id="689" name="Google Shape;689;p37"/>
            <p:cNvSpPr/>
            <p:nvPr/>
          </p:nvSpPr>
          <p:spPr>
            <a:xfrm>
              <a:off x="3768344" y="3020250"/>
              <a:ext cx="984300" cy="274500"/>
            </a:xfrm>
            <a:prstGeom prst="roundRect">
              <a:avLst>
                <a:gd fmla="val 16667" name="adj"/>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Explorers</a:t>
              </a:r>
              <a:endParaRPr b="1" sz="1200">
                <a:solidFill>
                  <a:schemeClr val="lt1"/>
                </a:solidFill>
              </a:endParaRPr>
            </a:p>
          </p:txBody>
        </p:sp>
      </p:grpSp>
      <p:grpSp>
        <p:nvGrpSpPr>
          <p:cNvPr id="690" name="Google Shape;690;p37"/>
          <p:cNvGrpSpPr/>
          <p:nvPr/>
        </p:nvGrpSpPr>
        <p:grpSpPr>
          <a:xfrm>
            <a:off x="4687835" y="2867838"/>
            <a:ext cx="2000952" cy="274513"/>
            <a:chOff x="4785010" y="3020238"/>
            <a:chExt cx="2000952" cy="274513"/>
          </a:xfrm>
        </p:grpSpPr>
        <p:sp>
          <p:nvSpPr>
            <p:cNvPr id="691" name="Google Shape;691;p37"/>
            <p:cNvSpPr/>
            <p:nvPr/>
          </p:nvSpPr>
          <p:spPr>
            <a:xfrm>
              <a:off x="4785010" y="3020238"/>
              <a:ext cx="984300" cy="274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Realists</a:t>
              </a:r>
              <a:endParaRPr b="1" sz="1200">
                <a:solidFill>
                  <a:schemeClr val="lt1"/>
                </a:solidFill>
              </a:endParaRPr>
            </a:p>
          </p:txBody>
        </p:sp>
        <p:sp>
          <p:nvSpPr>
            <p:cNvPr id="692" name="Google Shape;692;p37"/>
            <p:cNvSpPr/>
            <p:nvPr/>
          </p:nvSpPr>
          <p:spPr>
            <a:xfrm>
              <a:off x="5801662" y="3020250"/>
              <a:ext cx="984300" cy="274500"/>
            </a:xfrm>
            <a:prstGeom prst="roundRect">
              <a:avLst>
                <a:gd fmla="val 16667" name="adj"/>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Explorers</a:t>
              </a:r>
              <a:endParaRPr b="1" sz="1200">
                <a:solidFill>
                  <a:schemeClr val="lt1"/>
                </a:solidFill>
              </a:endParaRPr>
            </a:p>
          </p:txBody>
        </p:sp>
      </p:grpSp>
      <p:grpSp>
        <p:nvGrpSpPr>
          <p:cNvPr id="693" name="Google Shape;693;p37"/>
          <p:cNvGrpSpPr/>
          <p:nvPr/>
        </p:nvGrpSpPr>
        <p:grpSpPr>
          <a:xfrm>
            <a:off x="6898340" y="2867838"/>
            <a:ext cx="2000952" cy="274513"/>
            <a:chOff x="7044890" y="3020238"/>
            <a:chExt cx="2000952" cy="274513"/>
          </a:xfrm>
        </p:grpSpPr>
        <p:sp>
          <p:nvSpPr>
            <p:cNvPr id="694" name="Google Shape;694;p37"/>
            <p:cNvSpPr/>
            <p:nvPr/>
          </p:nvSpPr>
          <p:spPr>
            <a:xfrm>
              <a:off x="7044890" y="3020238"/>
              <a:ext cx="984300" cy="274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Realists</a:t>
              </a:r>
              <a:endParaRPr b="1" sz="1200">
                <a:solidFill>
                  <a:schemeClr val="lt1"/>
                </a:solidFill>
              </a:endParaRPr>
            </a:p>
          </p:txBody>
        </p:sp>
        <p:sp>
          <p:nvSpPr>
            <p:cNvPr id="695" name="Google Shape;695;p37"/>
            <p:cNvSpPr/>
            <p:nvPr/>
          </p:nvSpPr>
          <p:spPr>
            <a:xfrm>
              <a:off x="8061542" y="3020250"/>
              <a:ext cx="984300" cy="274500"/>
            </a:xfrm>
            <a:prstGeom prst="roundRect">
              <a:avLst>
                <a:gd fmla="val 16667" name="adj"/>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Explorers</a:t>
              </a:r>
              <a:endParaRPr b="1" sz="1200">
                <a:solidFill>
                  <a:schemeClr val="lt1"/>
                </a:solidFill>
              </a:endParaRPr>
            </a:p>
          </p:txBody>
        </p:sp>
      </p:grpSp>
      <p:cxnSp>
        <p:nvCxnSpPr>
          <p:cNvPr id="696" name="Google Shape;696;p37"/>
          <p:cNvCxnSpPr>
            <a:endCxn id="686" idx="0"/>
          </p:cNvCxnSpPr>
          <p:nvPr/>
        </p:nvCxnSpPr>
        <p:spPr>
          <a:xfrm>
            <a:off x="1272827" y="1990350"/>
            <a:ext cx="502800" cy="877500"/>
          </a:xfrm>
          <a:prstGeom prst="straightConnector1">
            <a:avLst/>
          </a:prstGeom>
          <a:noFill/>
          <a:ln cap="flat" cmpd="sng" w="19050">
            <a:solidFill>
              <a:schemeClr val="dk2"/>
            </a:solidFill>
            <a:prstDash val="solid"/>
            <a:round/>
            <a:headEnd len="med" w="med" type="none"/>
            <a:tailEnd len="med" w="med" type="triangle"/>
          </a:ln>
        </p:spPr>
      </p:cxnSp>
      <p:cxnSp>
        <p:nvCxnSpPr>
          <p:cNvPr id="697" name="Google Shape;697;p37"/>
          <p:cNvCxnSpPr>
            <a:stCxn id="680" idx="2"/>
            <a:endCxn id="685" idx="0"/>
          </p:cNvCxnSpPr>
          <p:nvPr/>
        </p:nvCxnSpPr>
        <p:spPr>
          <a:xfrm flipH="1">
            <a:off x="759100" y="1990825"/>
            <a:ext cx="508200" cy="876900"/>
          </a:xfrm>
          <a:prstGeom prst="straightConnector1">
            <a:avLst/>
          </a:prstGeom>
          <a:noFill/>
          <a:ln cap="flat" cmpd="sng" w="19050">
            <a:solidFill>
              <a:schemeClr val="dk2"/>
            </a:solidFill>
            <a:prstDash val="solid"/>
            <a:round/>
            <a:headEnd len="med" w="med" type="none"/>
            <a:tailEnd len="med" w="med" type="triangle"/>
          </a:ln>
        </p:spPr>
      </p:cxnSp>
      <p:cxnSp>
        <p:nvCxnSpPr>
          <p:cNvPr id="698" name="Google Shape;698;p37"/>
          <p:cNvCxnSpPr>
            <a:stCxn id="683" idx="2"/>
            <a:endCxn id="689" idx="0"/>
          </p:cNvCxnSpPr>
          <p:nvPr/>
        </p:nvCxnSpPr>
        <p:spPr>
          <a:xfrm>
            <a:off x="3477798" y="1990825"/>
            <a:ext cx="508200" cy="876900"/>
          </a:xfrm>
          <a:prstGeom prst="straightConnector1">
            <a:avLst/>
          </a:prstGeom>
          <a:noFill/>
          <a:ln cap="flat" cmpd="sng" w="19050">
            <a:solidFill>
              <a:schemeClr val="dk2"/>
            </a:solidFill>
            <a:prstDash val="solid"/>
            <a:round/>
            <a:headEnd len="med" w="med" type="none"/>
            <a:tailEnd len="med" w="med" type="triangle"/>
          </a:ln>
        </p:spPr>
      </p:cxnSp>
      <p:cxnSp>
        <p:nvCxnSpPr>
          <p:cNvPr id="699" name="Google Shape;699;p37"/>
          <p:cNvCxnSpPr>
            <a:stCxn id="683" idx="2"/>
            <a:endCxn id="688" idx="0"/>
          </p:cNvCxnSpPr>
          <p:nvPr/>
        </p:nvCxnSpPr>
        <p:spPr>
          <a:xfrm flipH="1">
            <a:off x="2969598" y="1990825"/>
            <a:ext cx="508200" cy="876900"/>
          </a:xfrm>
          <a:prstGeom prst="straightConnector1">
            <a:avLst/>
          </a:prstGeom>
          <a:noFill/>
          <a:ln cap="flat" cmpd="sng" w="19050">
            <a:solidFill>
              <a:schemeClr val="dk2"/>
            </a:solidFill>
            <a:prstDash val="solid"/>
            <a:round/>
            <a:headEnd len="med" w="med" type="none"/>
            <a:tailEnd len="med" w="med" type="triangle"/>
          </a:ln>
        </p:spPr>
      </p:cxnSp>
      <p:cxnSp>
        <p:nvCxnSpPr>
          <p:cNvPr id="700" name="Google Shape;700;p37"/>
          <p:cNvCxnSpPr>
            <a:stCxn id="681" idx="2"/>
            <a:endCxn id="692" idx="0"/>
          </p:cNvCxnSpPr>
          <p:nvPr/>
        </p:nvCxnSpPr>
        <p:spPr>
          <a:xfrm>
            <a:off x="5688291" y="1990825"/>
            <a:ext cx="508200" cy="876900"/>
          </a:xfrm>
          <a:prstGeom prst="straightConnector1">
            <a:avLst/>
          </a:prstGeom>
          <a:noFill/>
          <a:ln cap="flat" cmpd="sng" w="19050">
            <a:solidFill>
              <a:schemeClr val="dk2"/>
            </a:solidFill>
            <a:prstDash val="solid"/>
            <a:round/>
            <a:headEnd len="med" w="med" type="none"/>
            <a:tailEnd len="med" w="med" type="triangle"/>
          </a:ln>
        </p:spPr>
      </p:cxnSp>
      <p:cxnSp>
        <p:nvCxnSpPr>
          <p:cNvPr id="701" name="Google Shape;701;p37"/>
          <p:cNvCxnSpPr>
            <a:stCxn id="682" idx="2"/>
            <a:endCxn id="695" idx="0"/>
          </p:cNvCxnSpPr>
          <p:nvPr/>
        </p:nvCxnSpPr>
        <p:spPr>
          <a:xfrm>
            <a:off x="7898807" y="1984175"/>
            <a:ext cx="508200" cy="883800"/>
          </a:xfrm>
          <a:prstGeom prst="straightConnector1">
            <a:avLst/>
          </a:prstGeom>
          <a:noFill/>
          <a:ln cap="flat" cmpd="sng" w="19050">
            <a:solidFill>
              <a:schemeClr val="dk2"/>
            </a:solidFill>
            <a:prstDash val="solid"/>
            <a:round/>
            <a:headEnd len="med" w="med" type="none"/>
            <a:tailEnd len="med" w="med" type="triangle"/>
          </a:ln>
        </p:spPr>
      </p:cxnSp>
      <p:cxnSp>
        <p:nvCxnSpPr>
          <p:cNvPr id="702" name="Google Shape;702;p37"/>
          <p:cNvCxnSpPr>
            <a:stCxn id="681" idx="2"/>
            <a:endCxn id="691" idx="0"/>
          </p:cNvCxnSpPr>
          <p:nvPr/>
        </p:nvCxnSpPr>
        <p:spPr>
          <a:xfrm flipH="1">
            <a:off x="5180091" y="1990825"/>
            <a:ext cx="508200" cy="876900"/>
          </a:xfrm>
          <a:prstGeom prst="straightConnector1">
            <a:avLst/>
          </a:prstGeom>
          <a:noFill/>
          <a:ln cap="flat" cmpd="sng" w="19050">
            <a:solidFill>
              <a:schemeClr val="dk2"/>
            </a:solidFill>
            <a:prstDash val="solid"/>
            <a:round/>
            <a:headEnd len="med" w="med" type="none"/>
            <a:tailEnd len="med" w="med" type="triangle"/>
          </a:ln>
        </p:spPr>
      </p:cxnSp>
      <p:cxnSp>
        <p:nvCxnSpPr>
          <p:cNvPr id="703" name="Google Shape;703;p37"/>
          <p:cNvCxnSpPr>
            <a:stCxn id="682" idx="2"/>
            <a:endCxn id="694" idx="0"/>
          </p:cNvCxnSpPr>
          <p:nvPr/>
        </p:nvCxnSpPr>
        <p:spPr>
          <a:xfrm flipH="1">
            <a:off x="7390607" y="1984175"/>
            <a:ext cx="508200" cy="883800"/>
          </a:xfrm>
          <a:prstGeom prst="straightConnector1">
            <a:avLst/>
          </a:prstGeom>
          <a:noFill/>
          <a:ln cap="flat" cmpd="sng" w="19050">
            <a:solidFill>
              <a:schemeClr val="dk2"/>
            </a:solidFill>
            <a:prstDash val="solid"/>
            <a:round/>
            <a:headEnd len="med" w="med" type="none"/>
            <a:tailEnd len="med" w="med" type="triangle"/>
          </a:ln>
        </p:spPr>
      </p:cxnSp>
      <p:sp>
        <p:nvSpPr>
          <p:cNvPr id="704" name="Google Shape;704;p37"/>
          <p:cNvSpPr txBox="1"/>
          <p:nvPr/>
        </p:nvSpPr>
        <p:spPr>
          <a:xfrm>
            <a:off x="1695100" y="668450"/>
            <a:ext cx="20010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Eight clusters in total:</a:t>
            </a:r>
            <a:endParaRPr b="1" sz="1300">
              <a:solidFill>
                <a:schemeClr val="dk1"/>
              </a:solidFill>
            </a:endParaRPr>
          </a:p>
        </p:txBody>
      </p:sp>
      <p:sp>
        <p:nvSpPr>
          <p:cNvPr id="705" name="Google Shape;705;p37"/>
          <p:cNvSpPr txBox="1"/>
          <p:nvPr/>
        </p:nvSpPr>
        <p:spPr>
          <a:xfrm>
            <a:off x="3532700" y="668450"/>
            <a:ext cx="3916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t>1st Level Clustering: </a:t>
            </a:r>
            <a:r>
              <a:rPr lang="en" sz="1300"/>
              <a:t>4 clusters</a:t>
            </a:r>
            <a:endParaRPr sz="1300"/>
          </a:p>
          <a:p>
            <a:pPr indent="0" lvl="0" marL="0" rtl="0" algn="l">
              <a:spcBef>
                <a:spcPts val="0"/>
              </a:spcBef>
              <a:spcAft>
                <a:spcPts val="0"/>
              </a:spcAft>
              <a:buNone/>
            </a:pPr>
            <a:r>
              <a:rPr b="1" lang="en" sz="1300"/>
              <a:t>2nd Level Clustering: </a:t>
            </a:r>
            <a:r>
              <a:rPr lang="en" sz="1300"/>
              <a:t>2 Sub-Clusters, each</a:t>
            </a:r>
            <a:endParaRPr sz="1300"/>
          </a:p>
        </p:txBody>
      </p:sp>
      <p:sp>
        <p:nvSpPr>
          <p:cNvPr id="706" name="Google Shape;706;p37"/>
          <p:cNvSpPr txBox="1"/>
          <p:nvPr/>
        </p:nvSpPr>
        <p:spPr>
          <a:xfrm>
            <a:off x="1105225" y="3437038"/>
            <a:ext cx="6936900" cy="8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1"/>
                </a:solidFill>
              </a:rPr>
              <a:t>Strategic Marketing:</a:t>
            </a:r>
            <a:endParaRPr b="1" sz="1300">
              <a:solidFill>
                <a:schemeClr val="dk1"/>
              </a:solidFill>
            </a:endParaRPr>
          </a:p>
          <a:p>
            <a:pPr indent="0" lvl="0" marL="0" rtl="0" algn="ctr">
              <a:spcBef>
                <a:spcPts val="0"/>
              </a:spcBef>
              <a:spcAft>
                <a:spcPts val="0"/>
              </a:spcAft>
              <a:buNone/>
            </a:pPr>
            <a:r>
              <a:rPr lang="en" sz="1300"/>
              <a:t>We will recommend a specific </a:t>
            </a:r>
            <a:r>
              <a:rPr b="1" lang="en" sz="1300"/>
              <a:t>discount</a:t>
            </a:r>
            <a:r>
              <a:rPr lang="en" sz="1300"/>
              <a:t> and </a:t>
            </a:r>
            <a:r>
              <a:rPr b="1" lang="en" sz="1300"/>
              <a:t>message</a:t>
            </a:r>
            <a:r>
              <a:rPr lang="en" sz="1300"/>
              <a:t> for each of the four clusters.</a:t>
            </a:r>
            <a:endParaRPr sz="1300"/>
          </a:p>
          <a:p>
            <a:pPr indent="0" lvl="0" marL="0" rtl="0" algn="ctr">
              <a:spcBef>
                <a:spcPts val="0"/>
              </a:spcBef>
              <a:spcAft>
                <a:spcPts val="0"/>
              </a:spcAft>
              <a:buNone/>
            </a:pPr>
            <a:r>
              <a:rPr lang="en" sz="1300"/>
              <a:t>Then, for each sub-cluster, adjust the </a:t>
            </a:r>
            <a:r>
              <a:rPr b="1" lang="en" sz="1300"/>
              <a:t>recommended genres</a:t>
            </a:r>
            <a:r>
              <a:rPr lang="en" sz="1300"/>
              <a:t> to their preference.</a:t>
            </a:r>
            <a:endParaRPr sz="1300"/>
          </a:p>
        </p:txBody>
      </p:sp>
      <p:grpSp>
        <p:nvGrpSpPr>
          <p:cNvPr id="707" name="Google Shape;707;p37"/>
          <p:cNvGrpSpPr/>
          <p:nvPr/>
        </p:nvGrpSpPr>
        <p:grpSpPr>
          <a:xfrm>
            <a:off x="1494449" y="4609238"/>
            <a:ext cx="6784942" cy="534249"/>
            <a:chOff x="947307" y="4381849"/>
            <a:chExt cx="6292842" cy="534249"/>
          </a:xfrm>
        </p:grpSpPr>
        <p:grpSp>
          <p:nvGrpSpPr>
            <p:cNvPr id="708" name="Google Shape;708;p37"/>
            <p:cNvGrpSpPr/>
            <p:nvPr/>
          </p:nvGrpSpPr>
          <p:grpSpPr>
            <a:xfrm>
              <a:off x="947307" y="4382100"/>
              <a:ext cx="1152936" cy="533997"/>
              <a:chOff x="1083025" y="1491248"/>
              <a:chExt cx="1844108" cy="1650177"/>
            </a:xfrm>
          </p:grpSpPr>
          <p:sp>
            <p:nvSpPr>
              <p:cNvPr id="709" name="Google Shape;709;p37"/>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1"/>
                    </a:solidFill>
                    <a:latin typeface="Roboto"/>
                    <a:ea typeface="Roboto"/>
                    <a:cs typeface="Roboto"/>
                    <a:sym typeface="Roboto"/>
                  </a:rPr>
                  <a:t>Team Introduction</a:t>
                </a:r>
                <a:endParaRPr sz="700">
                  <a:solidFill>
                    <a:schemeClr val="dk1"/>
                  </a:solidFill>
                  <a:latin typeface="Roboto"/>
                  <a:ea typeface="Roboto"/>
                  <a:cs typeface="Roboto"/>
                  <a:sym typeface="Roboto"/>
                </a:endParaRPr>
              </a:p>
            </p:txBody>
          </p:sp>
          <p:sp>
            <p:nvSpPr>
              <p:cNvPr id="710" name="Google Shape;710;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711" name="Google Shape;711;p3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712" name="Google Shape;712;p3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713" name="Google Shape;713;p37"/>
            <p:cNvGrpSpPr/>
            <p:nvPr/>
          </p:nvGrpSpPr>
          <p:grpSpPr>
            <a:xfrm>
              <a:off x="3021771" y="4382169"/>
              <a:ext cx="1437155" cy="533868"/>
              <a:chOff x="811648" y="1491646"/>
              <a:chExt cx="2232300" cy="1649779"/>
            </a:xfrm>
          </p:grpSpPr>
          <p:sp>
            <p:nvSpPr>
              <p:cNvPr id="714" name="Google Shape;714;p37"/>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715" name="Google Shape;715;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716" name="Google Shape;716;p3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717" name="Google Shape;717;p3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718" name="Google Shape;718;p37"/>
            <p:cNvGrpSpPr/>
            <p:nvPr/>
          </p:nvGrpSpPr>
          <p:grpSpPr>
            <a:xfrm>
              <a:off x="4319951" y="4382161"/>
              <a:ext cx="1593156" cy="533871"/>
              <a:chOff x="1057173" y="1491638"/>
              <a:chExt cx="2139900" cy="1649787"/>
            </a:xfrm>
          </p:grpSpPr>
          <p:sp>
            <p:nvSpPr>
              <p:cNvPr id="719" name="Google Shape;719;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720" name="Google Shape;720;p37"/>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721" name="Google Shape;721;p37"/>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722" name="Google Shape;722;p37"/>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p:txBody>
          </p:sp>
        </p:grpSp>
        <p:grpSp>
          <p:nvGrpSpPr>
            <p:cNvPr id="723" name="Google Shape;723;p37"/>
            <p:cNvGrpSpPr/>
            <p:nvPr/>
          </p:nvGrpSpPr>
          <p:grpSpPr>
            <a:xfrm>
              <a:off x="5425617" y="4381900"/>
              <a:ext cx="1814532" cy="533869"/>
              <a:chOff x="771854" y="1491644"/>
              <a:chExt cx="2354700" cy="1649781"/>
            </a:xfrm>
          </p:grpSpPr>
          <p:sp>
            <p:nvSpPr>
              <p:cNvPr id="724" name="Google Shape;724;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725" name="Google Shape;725;p3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726" name="Google Shape;726;p3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727" name="Google Shape;727;p37"/>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728" name="Google Shape;728;p37"/>
            <p:cNvGrpSpPr/>
            <p:nvPr/>
          </p:nvGrpSpPr>
          <p:grpSpPr>
            <a:xfrm>
              <a:off x="1914859" y="4381849"/>
              <a:ext cx="1436932" cy="533974"/>
              <a:chOff x="865157" y="1491321"/>
              <a:chExt cx="2232300" cy="1650104"/>
            </a:xfrm>
          </p:grpSpPr>
          <p:sp>
            <p:nvSpPr>
              <p:cNvPr id="729" name="Google Shape;729;p37"/>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730" name="Google Shape;730;p3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731" name="Google Shape;731;p37"/>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732" name="Google Shape;732;p3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
        <p:nvSpPr>
          <p:cNvPr id="733" name="Google Shape;733;p37"/>
          <p:cNvSpPr txBox="1"/>
          <p:nvPr>
            <p:ph type="ctrTitle"/>
          </p:nvPr>
        </p:nvSpPr>
        <p:spPr>
          <a:xfrm>
            <a:off x="154041" y="-160225"/>
            <a:ext cx="8835900" cy="548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sz="1800"/>
              <a:t>Summary of Personas</a:t>
            </a:r>
            <a:endParaRPr sz="1800"/>
          </a:p>
        </p:txBody>
      </p:sp>
      <p:cxnSp>
        <p:nvCxnSpPr>
          <p:cNvPr id="734" name="Google Shape;734;p37"/>
          <p:cNvCxnSpPr/>
          <p:nvPr/>
        </p:nvCxnSpPr>
        <p:spPr>
          <a:xfrm>
            <a:off x="254532" y="1542888"/>
            <a:ext cx="8601600" cy="0"/>
          </a:xfrm>
          <a:prstGeom prst="straightConnector1">
            <a:avLst/>
          </a:prstGeom>
          <a:noFill/>
          <a:ln cap="flat" cmpd="sng" w="19050">
            <a:solidFill>
              <a:schemeClr val="dk2"/>
            </a:solidFill>
            <a:prstDash val="solid"/>
            <a:round/>
            <a:headEnd len="med" w="med" type="none"/>
            <a:tailEnd len="med" w="med" type="triangle"/>
          </a:ln>
        </p:spPr>
      </p:cxnSp>
      <p:sp>
        <p:nvSpPr>
          <p:cNvPr id="735" name="Google Shape;735;p37"/>
          <p:cNvSpPr txBox="1"/>
          <p:nvPr/>
        </p:nvSpPr>
        <p:spPr>
          <a:xfrm>
            <a:off x="167025" y="1313425"/>
            <a:ext cx="2406900" cy="25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Low Customer Lifetime Value</a:t>
            </a:r>
            <a:endParaRPr sz="800"/>
          </a:p>
        </p:txBody>
      </p:sp>
      <p:sp>
        <p:nvSpPr>
          <p:cNvPr id="736" name="Google Shape;736;p37"/>
          <p:cNvSpPr txBox="1"/>
          <p:nvPr/>
        </p:nvSpPr>
        <p:spPr>
          <a:xfrm>
            <a:off x="6413545" y="1293350"/>
            <a:ext cx="24858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High Customer Lifetime Value</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38"/>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742" name="Google Shape;742;p38"/>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743" name="Google Shape;743;p38"/>
          <p:cNvSpPr txBox="1"/>
          <p:nvPr/>
        </p:nvSpPr>
        <p:spPr>
          <a:xfrm>
            <a:off x="1103550" y="415848"/>
            <a:ext cx="69369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Strategic Marketing:</a:t>
            </a:r>
            <a:endParaRPr b="1" sz="1200">
              <a:solidFill>
                <a:schemeClr val="dk1"/>
              </a:solidFill>
            </a:endParaRPr>
          </a:p>
          <a:p>
            <a:pPr indent="0" lvl="0" marL="0" rtl="0" algn="ctr">
              <a:spcBef>
                <a:spcPts val="0"/>
              </a:spcBef>
              <a:spcAft>
                <a:spcPts val="0"/>
              </a:spcAft>
              <a:buNone/>
            </a:pPr>
            <a:r>
              <a:rPr lang="en" sz="1200"/>
              <a:t>We will recommend a specific </a:t>
            </a:r>
            <a:r>
              <a:rPr b="1" lang="en" sz="1200"/>
              <a:t>discount</a:t>
            </a:r>
            <a:r>
              <a:rPr lang="en" sz="1200"/>
              <a:t> and </a:t>
            </a:r>
            <a:r>
              <a:rPr b="1" lang="en" sz="1200"/>
              <a:t>message</a:t>
            </a:r>
            <a:r>
              <a:rPr lang="en" sz="1200"/>
              <a:t> for each of the four clusters.</a:t>
            </a:r>
            <a:endParaRPr sz="1200"/>
          </a:p>
          <a:p>
            <a:pPr indent="0" lvl="0" marL="0" rtl="0" algn="ctr">
              <a:spcBef>
                <a:spcPts val="0"/>
              </a:spcBef>
              <a:spcAft>
                <a:spcPts val="0"/>
              </a:spcAft>
              <a:buNone/>
            </a:pPr>
            <a:r>
              <a:rPr lang="en" sz="1200"/>
              <a:t>Then, for each sub-cluster, adjust the </a:t>
            </a:r>
            <a:r>
              <a:rPr b="1" lang="en" sz="1200"/>
              <a:t>recommended genres</a:t>
            </a:r>
            <a:r>
              <a:rPr lang="en" sz="1200"/>
              <a:t> to their preference.</a:t>
            </a:r>
            <a:endParaRPr sz="1200"/>
          </a:p>
        </p:txBody>
      </p:sp>
      <p:grpSp>
        <p:nvGrpSpPr>
          <p:cNvPr id="744" name="Google Shape;744;p38"/>
          <p:cNvGrpSpPr/>
          <p:nvPr/>
        </p:nvGrpSpPr>
        <p:grpSpPr>
          <a:xfrm>
            <a:off x="1494449" y="4609238"/>
            <a:ext cx="6784942" cy="534249"/>
            <a:chOff x="947307" y="4381849"/>
            <a:chExt cx="6292842" cy="534249"/>
          </a:xfrm>
        </p:grpSpPr>
        <p:grpSp>
          <p:nvGrpSpPr>
            <p:cNvPr id="745" name="Google Shape;745;p38"/>
            <p:cNvGrpSpPr/>
            <p:nvPr/>
          </p:nvGrpSpPr>
          <p:grpSpPr>
            <a:xfrm>
              <a:off x="947307" y="4382100"/>
              <a:ext cx="1152936" cy="533997"/>
              <a:chOff x="1083025" y="1491248"/>
              <a:chExt cx="1844108" cy="1650177"/>
            </a:xfrm>
          </p:grpSpPr>
          <p:sp>
            <p:nvSpPr>
              <p:cNvPr id="746" name="Google Shape;746;p38"/>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1"/>
                    </a:solidFill>
                    <a:latin typeface="Roboto"/>
                    <a:ea typeface="Roboto"/>
                    <a:cs typeface="Roboto"/>
                    <a:sym typeface="Roboto"/>
                  </a:rPr>
                  <a:t>Team Introduction</a:t>
                </a:r>
                <a:endParaRPr sz="700">
                  <a:solidFill>
                    <a:schemeClr val="dk1"/>
                  </a:solidFill>
                  <a:latin typeface="Roboto"/>
                  <a:ea typeface="Roboto"/>
                  <a:cs typeface="Roboto"/>
                  <a:sym typeface="Roboto"/>
                </a:endParaRPr>
              </a:p>
            </p:txBody>
          </p:sp>
          <p:sp>
            <p:nvSpPr>
              <p:cNvPr id="747" name="Google Shape;747;p3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748" name="Google Shape;748;p3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749" name="Google Shape;749;p3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750" name="Google Shape;750;p38"/>
            <p:cNvGrpSpPr/>
            <p:nvPr/>
          </p:nvGrpSpPr>
          <p:grpSpPr>
            <a:xfrm>
              <a:off x="3021771" y="4382169"/>
              <a:ext cx="1437155" cy="533868"/>
              <a:chOff x="811648" y="1491646"/>
              <a:chExt cx="2232300" cy="1649779"/>
            </a:xfrm>
          </p:grpSpPr>
          <p:sp>
            <p:nvSpPr>
              <p:cNvPr id="751" name="Google Shape;751;p38"/>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752" name="Google Shape;752;p3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753" name="Google Shape;753;p3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754" name="Google Shape;754;p3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755" name="Google Shape;755;p38"/>
            <p:cNvGrpSpPr/>
            <p:nvPr/>
          </p:nvGrpSpPr>
          <p:grpSpPr>
            <a:xfrm>
              <a:off x="4319951" y="4382161"/>
              <a:ext cx="1593156" cy="533871"/>
              <a:chOff x="1057173" y="1491638"/>
              <a:chExt cx="2139900" cy="1649787"/>
            </a:xfrm>
          </p:grpSpPr>
          <p:sp>
            <p:nvSpPr>
              <p:cNvPr id="756" name="Google Shape;756;p3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757" name="Google Shape;757;p38"/>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758" name="Google Shape;758;p38"/>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759" name="Google Shape;759;p38"/>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p:txBody>
          </p:sp>
        </p:grpSp>
        <p:grpSp>
          <p:nvGrpSpPr>
            <p:cNvPr id="760" name="Google Shape;760;p38"/>
            <p:cNvGrpSpPr/>
            <p:nvPr/>
          </p:nvGrpSpPr>
          <p:grpSpPr>
            <a:xfrm>
              <a:off x="5425617" y="4381900"/>
              <a:ext cx="1814532" cy="533869"/>
              <a:chOff x="771854" y="1491644"/>
              <a:chExt cx="2354700" cy="1649781"/>
            </a:xfrm>
          </p:grpSpPr>
          <p:sp>
            <p:nvSpPr>
              <p:cNvPr id="761" name="Google Shape;761;p3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762" name="Google Shape;762;p3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763" name="Google Shape;763;p3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764" name="Google Shape;764;p38"/>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765" name="Google Shape;765;p38"/>
            <p:cNvGrpSpPr/>
            <p:nvPr/>
          </p:nvGrpSpPr>
          <p:grpSpPr>
            <a:xfrm>
              <a:off x="1914859" y="4381849"/>
              <a:ext cx="1436932" cy="533974"/>
              <a:chOff x="865157" y="1491321"/>
              <a:chExt cx="2232300" cy="1650104"/>
            </a:xfrm>
          </p:grpSpPr>
          <p:sp>
            <p:nvSpPr>
              <p:cNvPr id="766" name="Google Shape;766;p38"/>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767" name="Google Shape;767;p3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768" name="Google Shape;768;p38"/>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769" name="Google Shape;769;p3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
        <p:nvSpPr>
          <p:cNvPr id="770" name="Google Shape;770;p38"/>
          <p:cNvSpPr/>
          <p:nvPr/>
        </p:nvSpPr>
        <p:spPr>
          <a:xfrm>
            <a:off x="1517175" y="1325225"/>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Lost Clients</a:t>
            </a:r>
            <a:endParaRPr b="1" sz="900">
              <a:solidFill>
                <a:schemeClr val="lt1"/>
              </a:solidFill>
            </a:endParaRPr>
          </a:p>
        </p:txBody>
      </p:sp>
      <p:sp>
        <p:nvSpPr>
          <p:cNvPr id="771" name="Google Shape;771;p38"/>
          <p:cNvSpPr/>
          <p:nvPr/>
        </p:nvSpPr>
        <p:spPr>
          <a:xfrm>
            <a:off x="5385780" y="1338025"/>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Can’t Lose</a:t>
            </a:r>
            <a:endParaRPr b="1" sz="900">
              <a:solidFill>
                <a:schemeClr val="lt1"/>
              </a:solidFill>
            </a:endParaRPr>
          </a:p>
        </p:txBody>
      </p:sp>
      <p:sp>
        <p:nvSpPr>
          <p:cNvPr id="772" name="Google Shape;772;p38"/>
          <p:cNvSpPr/>
          <p:nvPr/>
        </p:nvSpPr>
        <p:spPr>
          <a:xfrm>
            <a:off x="7320082" y="1338025"/>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Stars</a:t>
            </a:r>
            <a:endParaRPr b="1" sz="900">
              <a:solidFill>
                <a:schemeClr val="lt1"/>
              </a:solidFill>
            </a:endParaRPr>
          </a:p>
        </p:txBody>
      </p:sp>
      <p:sp>
        <p:nvSpPr>
          <p:cNvPr id="773" name="Google Shape;773;p38"/>
          <p:cNvSpPr/>
          <p:nvPr/>
        </p:nvSpPr>
        <p:spPr>
          <a:xfrm>
            <a:off x="3451477" y="1338025"/>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At Risk</a:t>
            </a:r>
            <a:endParaRPr b="1" sz="900">
              <a:solidFill>
                <a:schemeClr val="lt1"/>
              </a:solidFill>
            </a:endParaRPr>
          </a:p>
        </p:txBody>
      </p:sp>
      <p:sp>
        <p:nvSpPr>
          <p:cNvPr id="774" name="Google Shape;774;p38"/>
          <p:cNvSpPr/>
          <p:nvPr/>
        </p:nvSpPr>
        <p:spPr>
          <a:xfrm>
            <a:off x="231925" y="1779625"/>
            <a:ext cx="1012800" cy="2745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Discount</a:t>
            </a:r>
            <a:endParaRPr b="1" sz="1100">
              <a:solidFill>
                <a:schemeClr val="lt1"/>
              </a:solidFill>
            </a:endParaRPr>
          </a:p>
        </p:txBody>
      </p:sp>
      <p:sp>
        <p:nvSpPr>
          <p:cNvPr id="775" name="Google Shape;775;p38"/>
          <p:cNvSpPr txBox="1"/>
          <p:nvPr/>
        </p:nvSpPr>
        <p:spPr>
          <a:xfrm>
            <a:off x="1667325" y="1755325"/>
            <a:ext cx="939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1-5% off</a:t>
            </a:r>
            <a:endParaRPr b="1" sz="900">
              <a:solidFill>
                <a:schemeClr val="dk2"/>
              </a:solidFill>
            </a:endParaRPr>
          </a:p>
        </p:txBody>
      </p:sp>
      <p:sp>
        <p:nvSpPr>
          <p:cNvPr id="776" name="Google Shape;776;p38"/>
          <p:cNvSpPr txBox="1"/>
          <p:nvPr/>
        </p:nvSpPr>
        <p:spPr>
          <a:xfrm>
            <a:off x="3250115" y="1679725"/>
            <a:ext cx="162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2% off or personalized offer to re-engage</a:t>
            </a:r>
            <a:endParaRPr b="1" sz="900">
              <a:solidFill>
                <a:schemeClr val="dk2"/>
              </a:solidFill>
            </a:endParaRPr>
          </a:p>
        </p:txBody>
      </p:sp>
      <p:sp>
        <p:nvSpPr>
          <p:cNvPr id="777" name="Google Shape;777;p38"/>
          <p:cNvSpPr txBox="1"/>
          <p:nvPr/>
        </p:nvSpPr>
        <p:spPr>
          <a:xfrm>
            <a:off x="5210040" y="1686025"/>
            <a:ext cx="162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3% off or </a:t>
            </a:r>
            <a:r>
              <a:rPr b="1" lang="en" sz="900"/>
              <a:t>Loyalty Rewards (points of free shipping)</a:t>
            </a:r>
            <a:endParaRPr b="1" sz="900">
              <a:solidFill>
                <a:schemeClr val="dk2"/>
              </a:solidFill>
            </a:endParaRPr>
          </a:p>
        </p:txBody>
      </p:sp>
      <p:sp>
        <p:nvSpPr>
          <p:cNvPr id="778" name="Google Shape;778;p38"/>
          <p:cNvSpPr txBox="1"/>
          <p:nvPr/>
        </p:nvSpPr>
        <p:spPr>
          <a:xfrm>
            <a:off x="7004350" y="1686025"/>
            <a:ext cx="178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Early access</a:t>
            </a:r>
            <a:r>
              <a:rPr lang="en" sz="900"/>
              <a:t> to releases of </a:t>
            </a:r>
            <a:r>
              <a:rPr b="1" lang="en" sz="900"/>
              <a:t>exclusive bundles</a:t>
            </a:r>
            <a:r>
              <a:rPr lang="en" sz="900"/>
              <a:t>  </a:t>
            </a:r>
            <a:endParaRPr sz="900">
              <a:solidFill>
                <a:schemeClr val="dk2"/>
              </a:solidFill>
            </a:endParaRPr>
          </a:p>
        </p:txBody>
      </p:sp>
      <p:cxnSp>
        <p:nvCxnSpPr>
          <p:cNvPr id="779" name="Google Shape;779;p38"/>
          <p:cNvCxnSpPr/>
          <p:nvPr/>
        </p:nvCxnSpPr>
        <p:spPr>
          <a:xfrm flipH="1">
            <a:off x="3091688" y="1325225"/>
            <a:ext cx="3000" cy="2856000"/>
          </a:xfrm>
          <a:prstGeom prst="straightConnector1">
            <a:avLst/>
          </a:prstGeom>
          <a:noFill/>
          <a:ln cap="flat" cmpd="sng" w="9525">
            <a:solidFill>
              <a:schemeClr val="dk2"/>
            </a:solidFill>
            <a:prstDash val="dash"/>
            <a:round/>
            <a:headEnd len="med" w="med" type="none"/>
            <a:tailEnd len="med" w="med" type="none"/>
          </a:ln>
        </p:spPr>
      </p:cxnSp>
      <p:cxnSp>
        <p:nvCxnSpPr>
          <p:cNvPr id="780" name="Google Shape;780;p38"/>
          <p:cNvCxnSpPr/>
          <p:nvPr/>
        </p:nvCxnSpPr>
        <p:spPr>
          <a:xfrm flipH="1">
            <a:off x="5025813" y="1325225"/>
            <a:ext cx="10200" cy="2865900"/>
          </a:xfrm>
          <a:prstGeom prst="straightConnector1">
            <a:avLst/>
          </a:prstGeom>
          <a:noFill/>
          <a:ln cap="flat" cmpd="sng" w="9525">
            <a:solidFill>
              <a:schemeClr val="dk2"/>
            </a:solidFill>
            <a:prstDash val="dash"/>
            <a:round/>
            <a:headEnd len="med" w="med" type="none"/>
            <a:tailEnd len="med" w="med" type="none"/>
          </a:ln>
        </p:spPr>
      </p:cxnSp>
      <p:cxnSp>
        <p:nvCxnSpPr>
          <p:cNvPr id="781" name="Google Shape;781;p38"/>
          <p:cNvCxnSpPr/>
          <p:nvPr/>
        </p:nvCxnSpPr>
        <p:spPr>
          <a:xfrm flipH="1">
            <a:off x="6989088" y="1325225"/>
            <a:ext cx="6000" cy="2856000"/>
          </a:xfrm>
          <a:prstGeom prst="straightConnector1">
            <a:avLst/>
          </a:prstGeom>
          <a:noFill/>
          <a:ln cap="flat" cmpd="sng" w="9525">
            <a:solidFill>
              <a:schemeClr val="dk2"/>
            </a:solidFill>
            <a:prstDash val="dash"/>
            <a:round/>
            <a:headEnd len="med" w="med" type="none"/>
            <a:tailEnd len="med" w="med" type="none"/>
          </a:ln>
        </p:spPr>
      </p:cxnSp>
      <p:cxnSp>
        <p:nvCxnSpPr>
          <p:cNvPr id="782" name="Google Shape;782;p38"/>
          <p:cNvCxnSpPr/>
          <p:nvPr/>
        </p:nvCxnSpPr>
        <p:spPr>
          <a:xfrm>
            <a:off x="1371375" y="2143225"/>
            <a:ext cx="7467900" cy="2700"/>
          </a:xfrm>
          <a:prstGeom prst="straightConnector1">
            <a:avLst/>
          </a:prstGeom>
          <a:noFill/>
          <a:ln cap="flat" cmpd="sng" w="9525">
            <a:solidFill>
              <a:schemeClr val="dk2"/>
            </a:solidFill>
            <a:prstDash val="dash"/>
            <a:round/>
            <a:headEnd len="med" w="med" type="none"/>
            <a:tailEnd len="med" w="med" type="none"/>
          </a:ln>
        </p:spPr>
      </p:cxnSp>
      <p:cxnSp>
        <p:nvCxnSpPr>
          <p:cNvPr id="783" name="Google Shape;783;p38"/>
          <p:cNvCxnSpPr/>
          <p:nvPr/>
        </p:nvCxnSpPr>
        <p:spPr>
          <a:xfrm>
            <a:off x="1388700" y="2830000"/>
            <a:ext cx="7291800" cy="5100"/>
          </a:xfrm>
          <a:prstGeom prst="straightConnector1">
            <a:avLst/>
          </a:prstGeom>
          <a:noFill/>
          <a:ln cap="flat" cmpd="sng" w="9525">
            <a:solidFill>
              <a:schemeClr val="dk2"/>
            </a:solidFill>
            <a:prstDash val="dash"/>
            <a:round/>
            <a:headEnd len="med" w="med" type="none"/>
            <a:tailEnd len="med" w="med" type="none"/>
          </a:ln>
        </p:spPr>
      </p:cxnSp>
      <p:sp>
        <p:nvSpPr>
          <p:cNvPr id="784" name="Google Shape;784;p38"/>
          <p:cNvSpPr/>
          <p:nvPr/>
        </p:nvSpPr>
        <p:spPr>
          <a:xfrm>
            <a:off x="227775" y="2342125"/>
            <a:ext cx="1012800" cy="2745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Message</a:t>
            </a:r>
            <a:endParaRPr b="1" sz="1100">
              <a:solidFill>
                <a:schemeClr val="lt1"/>
              </a:solidFill>
            </a:endParaRPr>
          </a:p>
        </p:txBody>
      </p:sp>
      <p:sp>
        <p:nvSpPr>
          <p:cNvPr id="785" name="Google Shape;785;p38"/>
          <p:cNvSpPr txBox="1"/>
          <p:nvPr/>
        </p:nvSpPr>
        <p:spPr>
          <a:xfrm>
            <a:off x="1293450" y="2210725"/>
            <a:ext cx="1788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"We miss you! Reignite your curiosity with captivating reads in [Preferred Genres]!"</a:t>
            </a:r>
            <a:endParaRPr sz="900">
              <a:solidFill>
                <a:schemeClr val="dk2"/>
              </a:solidFill>
            </a:endParaRPr>
          </a:p>
        </p:txBody>
      </p:sp>
      <p:sp>
        <p:nvSpPr>
          <p:cNvPr id="786" name="Google Shape;786;p38"/>
          <p:cNvSpPr txBox="1"/>
          <p:nvPr/>
        </p:nvSpPr>
        <p:spPr>
          <a:xfrm>
            <a:off x="3053075" y="2210725"/>
            <a:ext cx="2037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"Don’t miss out! Rediscover your favorite reads and enjoy personalized offers tailored for you."</a:t>
            </a:r>
            <a:endParaRPr sz="900">
              <a:solidFill>
                <a:schemeClr val="dk2"/>
              </a:solidFill>
            </a:endParaRPr>
          </a:p>
        </p:txBody>
      </p:sp>
      <p:sp>
        <p:nvSpPr>
          <p:cNvPr id="787" name="Google Shape;787;p38"/>
          <p:cNvSpPr txBox="1"/>
          <p:nvPr/>
        </p:nvSpPr>
        <p:spPr>
          <a:xfrm>
            <a:off x="4945825" y="2141425"/>
            <a:ext cx="2120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"Thank you for your loyalty! Enjoy these exclusive recommendations, tailored just for you, to keep your reading journey exciting!"</a:t>
            </a:r>
            <a:endParaRPr sz="900">
              <a:solidFill>
                <a:schemeClr val="dk2"/>
              </a:solidFill>
            </a:endParaRPr>
          </a:p>
        </p:txBody>
      </p:sp>
      <p:sp>
        <p:nvSpPr>
          <p:cNvPr id="788" name="Google Shape;788;p38"/>
          <p:cNvSpPr txBox="1"/>
          <p:nvPr/>
        </p:nvSpPr>
        <p:spPr>
          <a:xfrm>
            <a:off x="6965500" y="2141425"/>
            <a:ext cx="1953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"As one of our top readers, you deserve the best! Check out these exclusive offers curated just for you!"</a:t>
            </a:r>
            <a:endParaRPr sz="900">
              <a:solidFill>
                <a:schemeClr val="dk2"/>
              </a:solidFill>
            </a:endParaRPr>
          </a:p>
        </p:txBody>
      </p:sp>
      <p:sp>
        <p:nvSpPr>
          <p:cNvPr id="789" name="Google Shape;789;p38"/>
          <p:cNvSpPr/>
          <p:nvPr/>
        </p:nvSpPr>
        <p:spPr>
          <a:xfrm>
            <a:off x="231922" y="2904634"/>
            <a:ext cx="1012800" cy="2745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Suggestion</a:t>
            </a:r>
            <a:endParaRPr b="1" sz="1100">
              <a:solidFill>
                <a:schemeClr val="lt1"/>
              </a:solidFill>
            </a:endParaRPr>
          </a:p>
        </p:txBody>
      </p:sp>
      <p:sp>
        <p:nvSpPr>
          <p:cNvPr id="790" name="Google Shape;790;p38"/>
          <p:cNvSpPr txBox="1"/>
          <p:nvPr/>
        </p:nvSpPr>
        <p:spPr>
          <a:xfrm>
            <a:off x="1403075" y="2811034"/>
            <a:ext cx="1620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Preferred genres and/or new genres.</a:t>
            </a:r>
            <a:endParaRPr b="1" sz="900">
              <a:solidFill>
                <a:schemeClr val="dk2"/>
              </a:solidFill>
            </a:endParaRPr>
          </a:p>
        </p:txBody>
      </p:sp>
      <p:sp>
        <p:nvSpPr>
          <p:cNvPr id="791" name="Google Shape;791;p38"/>
          <p:cNvSpPr txBox="1"/>
          <p:nvPr/>
        </p:nvSpPr>
        <p:spPr>
          <a:xfrm>
            <a:off x="3257875" y="2880334"/>
            <a:ext cx="1620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Related genres.</a:t>
            </a:r>
            <a:endParaRPr b="1" sz="900">
              <a:solidFill>
                <a:schemeClr val="dk2"/>
              </a:solidFill>
            </a:endParaRPr>
          </a:p>
        </p:txBody>
      </p:sp>
      <p:sp>
        <p:nvSpPr>
          <p:cNvPr id="792" name="Google Shape;792;p38"/>
          <p:cNvSpPr txBox="1"/>
          <p:nvPr/>
        </p:nvSpPr>
        <p:spPr>
          <a:xfrm>
            <a:off x="5208075" y="2880334"/>
            <a:ext cx="1620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Related genres.</a:t>
            </a:r>
            <a:endParaRPr b="1" sz="900">
              <a:solidFill>
                <a:schemeClr val="dk2"/>
              </a:solidFill>
            </a:endParaRPr>
          </a:p>
        </p:txBody>
      </p:sp>
      <p:sp>
        <p:nvSpPr>
          <p:cNvPr id="793" name="Google Shape;793;p38"/>
          <p:cNvSpPr txBox="1"/>
          <p:nvPr/>
        </p:nvSpPr>
        <p:spPr>
          <a:xfrm>
            <a:off x="7004225" y="2811025"/>
            <a:ext cx="178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Premium books or rare editions of favorite genres.</a:t>
            </a:r>
            <a:endParaRPr b="1" sz="900">
              <a:solidFill>
                <a:schemeClr val="dk2"/>
              </a:solidFill>
            </a:endParaRPr>
          </a:p>
        </p:txBody>
      </p:sp>
      <p:sp>
        <p:nvSpPr>
          <p:cNvPr id="794" name="Google Shape;794;p38"/>
          <p:cNvSpPr txBox="1"/>
          <p:nvPr/>
        </p:nvSpPr>
        <p:spPr>
          <a:xfrm>
            <a:off x="1318775" y="3214213"/>
            <a:ext cx="17889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Customers that have not engaged in a long time. They need an attractive discount and a personalized push to </a:t>
            </a:r>
            <a:r>
              <a:rPr b="1" lang="en" sz="900"/>
              <a:t>remind them of the value they can derive from your bookstore.</a:t>
            </a:r>
            <a:endParaRPr b="1" sz="900">
              <a:solidFill>
                <a:schemeClr val="dk2"/>
              </a:solidFill>
            </a:endParaRPr>
          </a:p>
        </p:txBody>
      </p:sp>
      <p:cxnSp>
        <p:nvCxnSpPr>
          <p:cNvPr id="795" name="Google Shape;795;p38"/>
          <p:cNvCxnSpPr/>
          <p:nvPr/>
        </p:nvCxnSpPr>
        <p:spPr>
          <a:xfrm>
            <a:off x="1371375" y="3241675"/>
            <a:ext cx="7445100" cy="3600"/>
          </a:xfrm>
          <a:prstGeom prst="straightConnector1">
            <a:avLst/>
          </a:prstGeom>
          <a:noFill/>
          <a:ln cap="flat" cmpd="sng" w="9525">
            <a:solidFill>
              <a:schemeClr val="dk2"/>
            </a:solidFill>
            <a:prstDash val="dash"/>
            <a:round/>
            <a:headEnd len="med" w="med" type="none"/>
            <a:tailEnd len="med" w="med" type="none"/>
          </a:ln>
        </p:spPr>
      </p:cxnSp>
      <p:sp>
        <p:nvSpPr>
          <p:cNvPr id="796" name="Google Shape;796;p38"/>
          <p:cNvSpPr txBox="1"/>
          <p:nvPr/>
        </p:nvSpPr>
        <p:spPr>
          <a:xfrm>
            <a:off x="3094775" y="3283513"/>
            <a:ext cx="1953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Showing signs of churn with moderate recency and low frequency.  A personalized offer with related genres can </a:t>
            </a:r>
            <a:r>
              <a:rPr b="1" lang="en" sz="900"/>
              <a:t>prevent them from leaving entirely</a:t>
            </a:r>
            <a:r>
              <a:rPr lang="en" sz="900"/>
              <a:t>.</a:t>
            </a:r>
            <a:endParaRPr sz="900">
              <a:solidFill>
                <a:schemeClr val="dk2"/>
              </a:solidFill>
            </a:endParaRPr>
          </a:p>
        </p:txBody>
      </p:sp>
      <p:sp>
        <p:nvSpPr>
          <p:cNvPr id="797" name="Google Shape;797;p38"/>
          <p:cNvSpPr txBox="1"/>
          <p:nvPr/>
        </p:nvSpPr>
        <p:spPr>
          <a:xfrm>
            <a:off x="4987375" y="3214213"/>
            <a:ext cx="2037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Were highly active and frequent buyers. Losing them would have a </a:t>
            </a:r>
            <a:r>
              <a:rPr b="1" lang="en" sz="900"/>
              <a:t>disproportionate impact on sales</a:t>
            </a:r>
            <a:r>
              <a:rPr lang="en" sz="900"/>
              <a:t>. Therefore, recommend new, but related genres of preference to </a:t>
            </a:r>
            <a:r>
              <a:rPr b="1" lang="en" sz="900"/>
              <a:t>keep them interested</a:t>
            </a:r>
            <a:r>
              <a:rPr lang="en" sz="900"/>
              <a:t>.</a:t>
            </a:r>
            <a:endParaRPr sz="900">
              <a:solidFill>
                <a:schemeClr val="dk2"/>
              </a:solidFill>
            </a:endParaRPr>
          </a:p>
        </p:txBody>
      </p:sp>
      <p:sp>
        <p:nvSpPr>
          <p:cNvPr id="798" name="Google Shape;798;p38"/>
          <p:cNvSpPr txBox="1"/>
          <p:nvPr/>
        </p:nvSpPr>
        <p:spPr>
          <a:xfrm>
            <a:off x="7006300" y="3214213"/>
            <a:ext cx="19536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Customers who spends significantly and are highly engaged. They </a:t>
            </a:r>
            <a:r>
              <a:rPr b="1" lang="en" sz="900"/>
              <a:t>value exclusivity and premium experiences</a:t>
            </a:r>
            <a:r>
              <a:rPr lang="en" sz="900"/>
              <a:t>, so ensuring those are maintained      is essential.</a:t>
            </a:r>
            <a:endParaRPr sz="900">
              <a:solidFill>
                <a:schemeClr val="dk2"/>
              </a:solidFill>
            </a:endParaRPr>
          </a:p>
        </p:txBody>
      </p:sp>
      <p:sp>
        <p:nvSpPr>
          <p:cNvPr id="799" name="Google Shape;799;p38"/>
          <p:cNvSpPr/>
          <p:nvPr/>
        </p:nvSpPr>
        <p:spPr>
          <a:xfrm>
            <a:off x="231925" y="3584863"/>
            <a:ext cx="1012800" cy="2745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Rationale</a:t>
            </a:r>
            <a:endParaRPr b="1" sz="1100">
              <a:solidFill>
                <a:schemeClr val="lt1"/>
              </a:solidFill>
            </a:endParaRPr>
          </a:p>
        </p:txBody>
      </p:sp>
      <p:sp>
        <p:nvSpPr>
          <p:cNvPr id="800" name="Google Shape;800;p38"/>
          <p:cNvSpPr txBox="1"/>
          <p:nvPr>
            <p:ph type="ctrTitle"/>
          </p:nvPr>
        </p:nvSpPr>
        <p:spPr>
          <a:xfrm>
            <a:off x="154041" y="-160225"/>
            <a:ext cx="8835900" cy="548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sz="1800"/>
              <a:t>Combined Marketing Messaging</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9"/>
          <p:cNvSpPr txBox="1"/>
          <p:nvPr>
            <p:ph idx="4294967295" type="title"/>
          </p:nvPr>
        </p:nvSpPr>
        <p:spPr>
          <a:xfrm>
            <a:off x="154041" y="-86550"/>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Business Value</a:t>
            </a:r>
            <a:endParaRPr/>
          </a:p>
        </p:txBody>
      </p:sp>
      <p:sp>
        <p:nvSpPr>
          <p:cNvPr id="806" name="Google Shape;806;p39"/>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807" name="Google Shape;807;p39"/>
          <p:cNvPicPr preferRelativeResize="0"/>
          <p:nvPr/>
        </p:nvPicPr>
        <p:blipFill>
          <a:blip r:embed="rId3">
            <a:alphaModFix/>
          </a:blip>
          <a:stretch>
            <a:fillRect/>
          </a:stretch>
        </p:blipFill>
        <p:spPr>
          <a:xfrm>
            <a:off x="155720" y="4444752"/>
            <a:ext cx="598723" cy="523874"/>
          </a:xfrm>
          <a:prstGeom prst="rect">
            <a:avLst/>
          </a:prstGeom>
          <a:noFill/>
          <a:ln>
            <a:noFill/>
          </a:ln>
        </p:spPr>
      </p:pic>
      <p:sp>
        <p:nvSpPr>
          <p:cNvPr id="808" name="Google Shape;808;p39"/>
          <p:cNvSpPr/>
          <p:nvPr/>
        </p:nvSpPr>
        <p:spPr>
          <a:xfrm>
            <a:off x="1494402" y="4923074"/>
            <a:ext cx="1181100" cy="465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9"/>
          <p:cNvSpPr/>
          <p:nvPr/>
        </p:nvSpPr>
        <p:spPr>
          <a:xfrm flipH="1">
            <a:off x="1494407" y="4881271"/>
            <a:ext cx="1181100" cy="465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0" name="Google Shape;810;p39"/>
          <p:cNvSpPr/>
          <p:nvPr/>
        </p:nvSpPr>
        <p:spPr>
          <a:xfrm>
            <a:off x="6163225" y="4432800"/>
            <a:ext cx="3078900" cy="2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811" name="Google Shape;811;p39"/>
          <p:cNvSpPr txBox="1"/>
          <p:nvPr/>
        </p:nvSpPr>
        <p:spPr>
          <a:xfrm>
            <a:off x="1014838" y="1278688"/>
            <a:ext cx="9873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Top 15%</a:t>
            </a:r>
            <a:endParaRPr b="1">
              <a:solidFill>
                <a:schemeClr val="dk1"/>
              </a:solidFill>
            </a:endParaRPr>
          </a:p>
        </p:txBody>
      </p:sp>
      <p:sp>
        <p:nvSpPr>
          <p:cNvPr id="812" name="Google Shape;812;p39"/>
          <p:cNvSpPr/>
          <p:nvPr/>
        </p:nvSpPr>
        <p:spPr>
          <a:xfrm>
            <a:off x="1964350" y="995500"/>
            <a:ext cx="241200" cy="929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aphicFrame>
        <p:nvGraphicFramePr>
          <p:cNvPr id="813" name="Google Shape;813;p39"/>
          <p:cNvGraphicFramePr/>
          <p:nvPr/>
        </p:nvGraphicFramePr>
        <p:xfrm>
          <a:off x="2366700" y="995550"/>
          <a:ext cx="3000000" cy="3000000"/>
        </p:xfrm>
        <a:graphic>
          <a:graphicData uri="http://schemas.openxmlformats.org/drawingml/2006/table">
            <a:tbl>
              <a:tblPr>
                <a:noFill/>
                <a:tableStyleId>{F16A12D2-0BE0-4BEC-BB9B-3A04350568CB}</a:tableStyleId>
              </a:tblPr>
              <a:tblGrid>
                <a:gridCol w="1470275"/>
                <a:gridCol w="1470275"/>
                <a:gridCol w="1757800"/>
              </a:tblGrid>
              <a:tr h="381000">
                <a:tc>
                  <a:txBody>
                    <a:bodyPr/>
                    <a:lstStyle/>
                    <a:p>
                      <a:pPr indent="0" lvl="0" marL="0" rtl="0" algn="ctr">
                        <a:spcBef>
                          <a:spcPts val="0"/>
                        </a:spcBef>
                        <a:spcAft>
                          <a:spcPts val="0"/>
                        </a:spcAft>
                        <a:buNone/>
                      </a:pPr>
                      <a:r>
                        <a:rPr b="1" lang="en" sz="1200"/>
                        <a:t>Current Revenue</a:t>
                      </a:r>
                      <a:endParaRPr b="1"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t>Estimated Revenue </a:t>
                      </a:r>
                      <a:endParaRPr b="1"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t>Revenue</a:t>
                      </a:r>
                      <a:endParaRPr b="1" sz="1200"/>
                    </a:p>
                    <a:p>
                      <a:pPr indent="0" lvl="0" marL="0" rtl="0" algn="ctr">
                        <a:spcBef>
                          <a:spcPts val="0"/>
                        </a:spcBef>
                        <a:spcAft>
                          <a:spcPts val="0"/>
                        </a:spcAft>
                        <a:buNone/>
                      </a:pPr>
                      <a:r>
                        <a:rPr b="1" lang="en" sz="1200"/>
                        <a:t>After Discount</a:t>
                      </a:r>
                      <a:endParaRPr b="1"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100">
                          <a:solidFill>
                            <a:schemeClr val="dk2"/>
                          </a:solidFill>
                          <a:highlight>
                            <a:schemeClr val="lt1"/>
                          </a:highlight>
                          <a:latin typeface="Roboto"/>
                          <a:ea typeface="Roboto"/>
                          <a:cs typeface="Roboto"/>
                          <a:sym typeface="Roboto"/>
                        </a:rPr>
                        <a:t>$</a:t>
                      </a:r>
                      <a:r>
                        <a:rPr lang="en" sz="1100">
                          <a:solidFill>
                            <a:schemeClr val="dk2"/>
                          </a:solidFill>
                          <a:highlight>
                            <a:srgbClr val="FFFFFF"/>
                          </a:highlight>
                          <a:latin typeface="Roboto"/>
                          <a:ea typeface="Roboto"/>
                          <a:cs typeface="Roboto"/>
                          <a:sym typeface="Roboto"/>
                        </a:rPr>
                        <a:t>1,278,100</a:t>
                      </a:r>
                      <a:endParaRPr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rPr>
                        <a:t>$</a:t>
                      </a:r>
                      <a:r>
                        <a:rPr lang="en" sz="1100">
                          <a:solidFill>
                            <a:schemeClr val="dk2"/>
                          </a:solidFill>
                          <a:highlight>
                            <a:srgbClr val="FFFFFF"/>
                          </a:highlight>
                          <a:latin typeface="Roboto"/>
                          <a:ea typeface="Roboto"/>
                          <a:cs typeface="Roboto"/>
                          <a:sym typeface="Roboto"/>
                        </a:rPr>
                        <a:t>1,533,725</a:t>
                      </a:r>
                      <a:endParaRPr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rPr>
                        <a:t>$</a:t>
                      </a:r>
                      <a:r>
                        <a:rPr lang="en" sz="1100">
                          <a:solidFill>
                            <a:schemeClr val="dk2"/>
                          </a:solidFill>
                          <a:highlight>
                            <a:srgbClr val="FFFFFF"/>
                          </a:highlight>
                          <a:latin typeface="Roboto"/>
                          <a:ea typeface="Roboto"/>
                          <a:cs typeface="Roboto"/>
                          <a:sym typeface="Roboto"/>
                        </a:rPr>
                        <a:t>1,533,724</a:t>
                      </a:r>
                      <a:endParaRPr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814" name="Google Shape;814;p39"/>
          <p:cNvSpPr txBox="1"/>
          <p:nvPr/>
        </p:nvSpPr>
        <p:spPr>
          <a:xfrm>
            <a:off x="887800" y="2259000"/>
            <a:ext cx="12414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Remaining customers</a:t>
            </a:r>
            <a:endParaRPr b="1">
              <a:solidFill>
                <a:schemeClr val="dk1"/>
              </a:solidFill>
            </a:endParaRPr>
          </a:p>
        </p:txBody>
      </p:sp>
      <p:graphicFrame>
        <p:nvGraphicFramePr>
          <p:cNvPr id="815" name="Google Shape;815;p39"/>
          <p:cNvGraphicFramePr/>
          <p:nvPr/>
        </p:nvGraphicFramePr>
        <p:xfrm>
          <a:off x="2366700" y="2068550"/>
          <a:ext cx="3000000" cy="3000000"/>
        </p:xfrm>
        <a:graphic>
          <a:graphicData uri="http://schemas.openxmlformats.org/drawingml/2006/table">
            <a:tbl>
              <a:tblPr>
                <a:noFill/>
                <a:tableStyleId>{F16A12D2-0BE0-4BEC-BB9B-3A04350568CB}</a:tableStyleId>
              </a:tblPr>
              <a:tblGrid>
                <a:gridCol w="1470275"/>
                <a:gridCol w="1470275"/>
                <a:gridCol w="1757800"/>
              </a:tblGrid>
              <a:tr h="381000">
                <a:tc>
                  <a:txBody>
                    <a:bodyPr/>
                    <a:lstStyle/>
                    <a:p>
                      <a:pPr indent="0" lvl="0" marL="0" rtl="0" algn="ctr">
                        <a:spcBef>
                          <a:spcPts val="0"/>
                        </a:spcBef>
                        <a:spcAft>
                          <a:spcPts val="0"/>
                        </a:spcAft>
                        <a:buNone/>
                      </a:pPr>
                      <a:r>
                        <a:rPr b="1" lang="en" sz="1200"/>
                        <a:t>Current Revenue</a:t>
                      </a:r>
                      <a:endParaRPr b="1" sz="1200">
                        <a:solidFill>
                          <a:srgbClr val="202124"/>
                        </a:solidFill>
                        <a:highlight>
                          <a:srgbClr val="FFFFFF"/>
                        </a:highlight>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Estimated Revenue </a:t>
                      </a:r>
                      <a:endParaRPr b="1" sz="1200">
                        <a:solidFill>
                          <a:srgbClr val="202124"/>
                        </a:solidFill>
                        <a:highlight>
                          <a:srgbClr val="FFFFFF"/>
                        </a:highlight>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t>Revenue</a:t>
                      </a:r>
                      <a:endParaRPr b="1" sz="1200"/>
                    </a:p>
                    <a:p>
                      <a:pPr indent="0" lvl="0" marL="0" rtl="0" algn="ctr">
                        <a:spcBef>
                          <a:spcPts val="0"/>
                        </a:spcBef>
                        <a:spcAft>
                          <a:spcPts val="0"/>
                        </a:spcAft>
                        <a:buNone/>
                      </a:pPr>
                      <a:r>
                        <a:rPr b="1" lang="en" sz="1200"/>
                        <a:t>After Discount</a:t>
                      </a:r>
                      <a:endParaRPr b="1"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solidFill>
                            <a:schemeClr val="dk2"/>
                          </a:solidFill>
                          <a:highlight>
                            <a:srgbClr val="FFFFFF"/>
                          </a:highlight>
                          <a:latin typeface="Roboto"/>
                          <a:ea typeface="Roboto"/>
                          <a:cs typeface="Roboto"/>
                          <a:sym typeface="Roboto"/>
                        </a:rPr>
                        <a:t>$</a:t>
                      </a:r>
                      <a:r>
                        <a:rPr lang="en" sz="1100">
                          <a:solidFill>
                            <a:schemeClr val="dk2"/>
                          </a:solidFill>
                          <a:highlight>
                            <a:srgbClr val="FFFFFF"/>
                          </a:highlight>
                          <a:latin typeface="Roboto"/>
                          <a:ea typeface="Roboto"/>
                          <a:cs typeface="Roboto"/>
                          <a:sym typeface="Roboto"/>
                        </a:rPr>
                        <a:t>7,214,021</a:t>
                      </a:r>
                      <a:endParaRPr b="1"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2"/>
                          </a:solidFill>
                          <a:highlight>
                            <a:srgbClr val="FFFFFF"/>
                          </a:highlight>
                          <a:latin typeface="Roboto"/>
                          <a:ea typeface="Roboto"/>
                          <a:cs typeface="Roboto"/>
                          <a:sym typeface="Roboto"/>
                        </a:rPr>
                        <a:t>$</a:t>
                      </a:r>
                      <a:r>
                        <a:rPr lang="en" sz="1100">
                          <a:solidFill>
                            <a:schemeClr val="dk2"/>
                          </a:solidFill>
                          <a:highlight>
                            <a:srgbClr val="FFFFFF"/>
                          </a:highlight>
                          <a:latin typeface="Roboto"/>
                          <a:ea typeface="Roboto"/>
                          <a:cs typeface="Roboto"/>
                          <a:sym typeface="Roboto"/>
                        </a:rPr>
                        <a:t>7,507,883</a:t>
                      </a:r>
                      <a:endParaRPr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a:t>
                      </a:r>
                      <a:r>
                        <a:rPr lang="en" sz="1100">
                          <a:solidFill>
                            <a:schemeClr val="dk2"/>
                          </a:solidFill>
                          <a:highlight>
                            <a:srgbClr val="FFFFFF"/>
                          </a:highlight>
                          <a:latin typeface="Roboto"/>
                          <a:ea typeface="Roboto"/>
                          <a:cs typeface="Roboto"/>
                          <a:sym typeface="Roboto"/>
                        </a:rPr>
                        <a:t>7,324,240</a:t>
                      </a:r>
                      <a:endParaRPr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816" name="Google Shape;816;p39"/>
          <p:cNvSpPr/>
          <p:nvPr/>
        </p:nvSpPr>
        <p:spPr>
          <a:xfrm>
            <a:off x="2002150" y="2101050"/>
            <a:ext cx="241200" cy="864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817" name="Google Shape;817;p39"/>
          <p:cNvSpPr/>
          <p:nvPr/>
        </p:nvSpPr>
        <p:spPr>
          <a:xfrm>
            <a:off x="5626850" y="3181825"/>
            <a:ext cx="1438200" cy="782400"/>
          </a:xfrm>
          <a:prstGeom prst="roundRect">
            <a:avLst>
              <a:gd fmla="val 16667"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endParaRPr>
          </a:p>
          <a:p>
            <a:pPr indent="0" lvl="0" marL="0" rtl="0" algn="ctr">
              <a:spcBef>
                <a:spcPts val="0"/>
              </a:spcBef>
              <a:spcAft>
                <a:spcPts val="0"/>
              </a:spcAft>
              <a:buNone/>
            </a:pPr>
            <a:r>
              <a:rPr b="1" lang="en" sz="1100">
                <a:solidFill>
                  <a:schemeClr val="dk2"/>
                </a:solidFill>
              </a:rPr>
              <a:t>Predicted Revenue:</a:t>
            </a:r>
            <a:endParaRPr b="1" sz="1100">
              <a:solidFill>
                <a:schemeClr val="dk2"/>
              </a:solidFill>
            </a:endParaRPr>
          </a:p>
          <a:p>
            <a:pPr indent="0" lvl="0" marL="0" rtl="0" algn="ctr">
              <a:spcBef>
                <a:spcPts val="0"/>
              </a:spcBef>
              <a:spcAft>
                <a:spcPts val="0"/>
              </a:spcAft>
              <a:buNone/>
            </a:pPr>
            <a:r>
              <a:rPr b="1" lang="en" sz="1100">
                <a:solidFill>
                  <a:schemeClr val="dk1"/>
                </a:solidFill>
                <a:latin typeface="Roboto"/>
                <a:ea typeface="Roboto"/>
                <a:cs typeface="Roboto"/>
                <a:sym typeface="Roboto"/>
              </a:rPr>
              <a:t>$8,857,964</a:t>
            </a:r>
            <a:endParaRPr b="1" sz="1100">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818" name="Google Shape;818;p39"/>
          <p:cNvSpPr/>
          <p:nvPr/>
        </p:nvSpPr>
        <p:spPr>
          <a:xfrm>
            <a:off x="2366700" y="3173488"/>
            <a:ext cx="1420800" cy="782400"/>
          </a:xfrm>
          <a:prstGeom prst="roundRect">
            <a:avLst>
              <a:gd fmla="val 16667" name="adj"/>
            </a:avLst>
          </a:prstGeom>
          <a:solidFill>
            <a:schemeClr val="lt1"/>
          </a:solidFill>
          <a:ln cap="flat" cmpd="sng" w="9525">
            <a:solidFill>
              <a:schemeClr val="l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lt1"/>
              </a:solidFill>
            </a:endParaRPr>
          </a:p>
          <a:p>
            <a:pPr indent="0" lvl="0" marL="0" rtl="0" algn="ctr">
              <a:spcBef>
                <a:spcPts val="0"/>
              </a:spcBef>
              <a:spcAft>
                <a:spcPts val="0"/>
              </a:spcAft>
              <a:buNone/>
            </a:pPr>
            <a:r>
              <a:rPr b="1" lang="en" sz="1100">
                <a:solidFill>
                  <a:schemeClr val="dk2"/>
                </a:solidFill>
              </a:rPr>
              <a:t>Current Revenue:</a:t>
            </a:r>
            <a:endParaRPr b="1" sz="1100">
              <a:solidFill>
                <a:schemeClr val="dk2"/>
              </a:solidFill>
            </a:endParaRPr>
          </a:p>
          <a:p>
            <a:pPr indent="0" lvl="0" marL="0" rtl="0" algn="ctr">
              <a:spcBef>
                <a:spcPts val="0"/>
              </a:spcBef>
              <a:spcAft>
                <a:spcPts val="0"/>
              </a:spcAft>
              <a:buNone/>
            </a:pPr>
            <a:r>
              <a:rPr b="1" lang="en" sz="1100">
                <a:solidFill>
                  <a:schemeClr val="dk1"/>
                </a:solidFill>
              </a:rPr>
              <a:t>$8,493,129</a:t>
            </a:r>
            <a:endParaRPr b="1" sz="1100">
              <a:solidFill>
                <a:schemeClr val="lt1"/>
              </a:solidFill>
            </a:endParaRPr>
          </a:p>
          <a:p>
            <a:pPr indent="0" lvl="0" marL="0" rtl="0" algn="ctr">
              <a:spcBef>
                <a:spcPts val="0"/>
              </a:spcBef>
              <a:spcAft>
                <a:spcPts val="0"/>
              </a:spcAft>
              <a:buNone/>
            </a:pPr>
            <a:r>
              <a:t/>
            </a:r>
            <a:endParaRPr b="1" sz="1100">
              <a:solidFill>
                <a:schemeClr val="lt1"/>
              </a:solidFill>
            </a:endParaRPr>
          </a:p>
        </p:txBody>
      </p:sp>
      <p:sp>
        <p:nvSpPr>
          <p:cNvPr id="819" name="Google Shape;819;p39"/>
          <p:cNvSpPr/>
          <p:nvPr/>
        </p:nvSpPr>
        <p:spPr>
          <a:xfrm>
            <a:off x="3475825" y="4099750"/>
            <a:ext cx="2480100" cy="369300"/>
          </a:xfrm>
          <a:prstGeom prst="roundRect">
            <a:avLst>
              <a:gd fmla="val 16667" name="adj"/>
            </a:avLst>
          </a:prstGeom>
          <a:solidFill>
            <a:schemeClr val="lt1"/>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       </a:t>
            </a:r>
            <a:r>
              <a:rPr b="1" lang="en" sz="1200">
                <a:solidFill>
                  <a:schemeClr val="dk2"/>
                </a:solidFill>
              </a:rPr>
              <a:t>Revenue: </a:t>
            </a:r>
            <a:r>
              <a:rPr b="1" lang="en" sz="1200">
                <a:solidFill>
                  <a:schemeClr val="dk1"/>
                </a:solidFill>
              </a:rPr>
              <a:t>$</a:t>
            </a:r>
            <a:r>
              <a:rPr b="1" lang="en" sz="1200">
                <a:solidFill>
                  <a:schemeClr val="dk1"/>
                </a:solidFill>
                <a:latin typeface="Roboto"/>
                <a:ea typeface="Roboto"/>
                <a:cs typeface="Roboto"/>
                <a:sym typeface="Roboto"/>
              </a:rPr>
              <a:t>364,836*</a:t>
            </a:r>
            <a:endParaRPr b="1" sz="1200">
              <a:solidFill>
                <a:schemeClr val="lt1"/>
              </a:solidFill>
            </a:endParaRPr>
          </a:p>
        </p:txBody>
      </p:sp>
      <p:sp>
        <p:nvSpPr>
          <p:cNvPr id="820" name="Google Shape;820;p39"/>
          <p:cNvSpPr/>
          <p:nvPr/>
        </p:nvSpPr>
        <p:spPr>
          <a:xfrm>
            <a:off x="3661375" y="4151200"/>
            <a:ext cx="395400" cy="274500"/>
          </a:xfrm>
          <a:prstGeom prst="triangle">
            <a:avLst>
              <a:gd fmla="val 50000" name="adj"/>
            </a:avLst>
          </a:prstGeom>
          <a:gradFill>
            <a:gsLst>
              <a:gs pos="0">
                <a:srgbClr val="493C3C"/>
              </a:gs>
              <a:gs pos="100000">
                <a:srgbClr val="010101"/>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1" name="Google Shape;821;p39"/>
          <p:cNvSpPr txBox="1"/>
          <p:nvPr/>
        </p:nvSpPr>
        <p:spPr>
          <a:xfrm>
            <a:off x="2424500" y="398538"/>
            <a:ext cx="4455600" cy="49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rPr>
              <a:t>Optimized Strategy Increases Revenue by 4.29%</a:t>
            </a:r>
            <a:endParaRPr b="1">
              <a:solidFill>
                <a:schemeClr val="dk1"/>
              </a:solidFill>
            </a:endParaRPr>
          </a:p>
        </p:txBody>
      </p:sp>
      <p:grpSp>
        <p:nvGrpSpPr>
          <p:cNvPr id="822" name="Google Shape;822;p39"/>
          <p:cNvGrpSpPr/>
          <p:nvPr/>
        </p:nvGrpSpPr>
        <p:grpSpPr>
          <a:xfrm>
            <a:off x="1494449" y="4604539"/>
            <a:ext cx="6793542" cy="538947"/>
            <a:chOff x="947307" y="4377150"/>
            <a:chExt cx="6300818" cy="538947"/>
          </a:xfrm>
        </p:grpSpPr>
        <p:grpSp>
          <p:nvGrpSpPr>
            <p:cNvPr id="823" name="Google Shape;823;p39"/>
            <p:cNvGrpSpPr/>
            <p:nvPr/>
          </p:nvGrpSpPr>
          <p:grpSpPr>
            <a:xfrm>
              <a:off x="947307" y="4382100"/>
              <a:ext cx="1152936" cy="533997"/>
              <a:chOff x="1083025" y="1491248"/>
              <a:chExt cx="1844108" cy="1650177"/>
            </a:xfrm>
          </p:grpSpPr>
          <p:sp>
            <p:nvSpPr>
              <p:cNvPr id="824" name="Google Shape;824;p39"/>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825" name="Google Shape;825;p3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826" name="Google Shape;826;p3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827" name="Google Shape;827;p3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828" name="Google Shape;828;p39"/>
            <p:cNvGrpSpPr/>
            <p:nvPr/>
          </p:nvGrpSpPr>
          <p:grpSpPr>
            <a:xfrm>
              <a:off x="3021771" y="4382169"/>
              <a:ext cx="1437155" cy="533868"/>
              <a:chOff x="811648" y="1491646"/>
              <a:chExt cx="2232300" cy="1649779"/>
            </a:xfrm>
          </p:grpSpPr>
          <p:sp>
            <p:nvSpPr>
              <p:cNvPr id="829" name="Google Shape;829;p39"/>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830" name="Google Shape;830;p3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831" name="Google Shape;831;p39"/>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832" name="Google Shape;832;p3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833" name="Google Shape;833;p39"/>
            <p:cNvGrpSpPr/>
            <p:nvPr/>
          </p:nvGrpSpPr>
          <p:grpSpPr>
            <a:xfrm>
              <a:off x="4319951" y="4382161"/>
              <a:ext cx="1593156" cy="533871"/>
              <a:chOff x="1057173" y="1491638"/>
              <a:chExt cx="2139900" cy="1649787"/>
            </a:xfrm>
          </p:grpSpPr>
          <p:sp>
            <p:nvSpPr>
              <p:cNvPr id="834" name="Google Shape;834;p3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835" name="Google Shape;835;p39"/>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836" name="Google Shape;836;p39"/>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837" name="Google Shape;837;p39"/>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838" name="Google Shape;838;p39"/>
            <p:cNvGrpSpPr/>
            <p:nvPr/>
          </p:nvGrpSpPr>
          <p:grpSpPr>
            <a:xfrm>
              <a:off x="5433593" y="4377150"/>
              <a:ext cx="1814532" cy="538619"/>
              <a:chOff x="782205" y="1476965"/>
              <a:chExt cx="2354700" cy="1664460"/>
            </a:xfrm>
          </p:grpSpPr>
          <p:sp>
            <p:nvSpPr>
              <p:cNvPr id="839" name="Google Shape;839;p3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840" name="Google Shape;840;p3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841" name="Google Shape;841;p3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842" name="Google Shape;842;p39"/>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843" name="Google Shape;843;p39"/>
            <p:cNvGrpSpPr/>
            <p:nvPr/>
          </p:nvGrpSpPr>
          <p:grpSpPr>
            <a:xfrm>
              <a:off x="1914859" y="4381849"/>
              <a:ext cx="1436932" cy="533974"/>
              <a:chOff x="865157" y="1491321"/>
              <a:chExt cx="2232300" cy="1650104"/>
            </a:xfrm>
          </p:grpSpPr>
          <p:sp>
            <p:nvSpPr>
              <p:cNvPr id="844" name="Google Shape;844;p39"/>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845" name="Google Shape;845;p3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846" name="Google Shape;846;p39"/>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847" name="Google Shape;847;p3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
        <p:nvSpPr>
          <p:cNvPr id="848" name="Google Shape;848;p39"/>
          <p:cNvSpPr txBox="1"/>
          <p:nvPr/>
        </p:nvSpPr>
        <p:spPr>
          <a:xfrm>
            <a:off x="6464850" y="4338000"/>
            <a:ext cx="2727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*Specific calculations and assumptions  can be found in the appendix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0"/>
          <p:cNvSpPr/>
          <p:nvPr/>
        </p:nvSpPr>
        <p:spPr>
          <a:xfrm>
            <a:off x="554775" y="1955763"/>
            <a:ext cx="1672500" cy="9408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400"/>
              <a:buFont typeface="Noto Sans Symbols"/>
              <a:buNone/>
            </a:pPr>
            <a:r>
              <a:rPr b="1" lang="en" sz="1300">
                <a:solidFill>
                  <a:schemeClr val="lt1"/>
                </a:solidFill>
              </a:rPr>
              <a:t>Refine the Recommendation Engine  </a:t>
            </a:r>
            <a:endParaRPr/>
          </a:p>
        </p:txBody>
      </p:sp>
      <p:sp>
        <p:nvSpPr>
          <p:cNvPr id="854" name="Google Shape;854;p40"/>
          <p:cNvSpPr/>
          <p:nvPr/>
        </p:nvSpPr>
        <p:spPr>
          <a:xfrm>
            <a:off x="554775" y="721300"/>
            <a:ext cx="1672500" cy="9408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Pilot Deployment</a:t>
            </a:r>
            <a:endParaRPr/>
          </a:p>
        </p:txBody>
      </p:sp>
      <p:sp>
        <p:nvSpPr>
          <p:cNvPr id="855" name="Google Shape;855;p40"/>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Implementation Strategy</a:t>
            </a:r>
            <a:endParaRPr/>
          </a:p>
        </p:txBody>
      </p:sp>
      <p:sp>
        <p:nvSpPr>
          <p:cNvPr id="856" name="Google Shape;856;p40"/>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857" name="Google Shape;857;p40"/>
          <p:cNvPicPr preferRelativeResize="0"/>
          <p:nvPr/>
        </p:nvPicPr>
        <p:blipFill>
          <a:blip r:embed="rId3">
            <a:alphaModFix/>
          </a:blip>
          <a:stretch>
            <a:fillRect/>
          </a:stretch>
        </p:blipFill>
        <p:spPr>
          <a:xfrm>
            <a:off x="167020" y="4444752"/>
            <a:ext cx="598723" cy="523874"/>
          </a:xfrm>
          <a:prstGeom prst="rect">
            <a:avLst/>
          </a:prstGeom>
          <a:noFill/>
          <a:ln>
            <a:noFill/>
          </a:ln>
        </p:spPr>
      </p:pic>
      <p:cxnSp>
        <p:nvCxnSpPr>
          <p:cNvPr id="858" name="Google Shape;858;p40"/>
          <p:cNvCxnSpPr/>
          <p:nvPr/>
        </p:nvCxnSpPr>
        <p:spPr>
          <a:xfrm>
            <a:off x="5650625" y="2029450"/>
            <a:ext cx="0" cy="0"/>
          </a:xfrm>
          <a:prstGeom prst="straightConnector1">
            <a:avLst/>
          </a:prstGeom>
          <a:noFill/>
          <a:ln cap="flat" cmpd="sng" w="9525">
            <a:solidFill>
              <a:schemeClr val="dk2"/>
            </a:solidFill>
            <a:prstDash val="solid"/>
            <a:round/>
            <a:headEnd len="sm" w="sm" type="none"/>
            <a:tailEnd len="sm" w="sm" type="none"/>
          </a:ln>
        </p:spPr>
      </p:cxnSp>
      <p:sp>
        <p:nvSpPr>
          <p:cNvPr id="859" name="Google Shape;859;p40"/>
          <p:cNvSpPr/>
          <p:nvPr/>
        </p:nvSpPr>
        <p:spPr>
          <a:xfrm>
            <a:off x="441744" y="654025"/>
            <a:ext cx="324000" cy="379800"/>
          </a:xfrm>
          <a:prstGeom prst="rect">
            <a:avLst/>
          </a:prstGeom>
          <a:solidFill>
            <a:srgbClr val="A5A5A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A</a:t>
            </a:r>
            <a:endParaRPr b="1" i="0" sz="1400" u="none" cap="none" strike="noStrike">
              <a:solidFill>
                <a:srgbClr val="FFFFFF"/>
              </a:solidFill>
              <a:latin typeface="Arial"/>
              <a:ea typeface="Arial"/>
              <a:cs typeface="Arial"/>
              <a:sym typeface="Arial"/>
            </a:endParaRPr>
          </a:p>
        </p:txBody>
      </p:sp>
      <p:sp>
        <p:nvSpPr>
          <p:cNvPr id="860" name="Google Shape;860;p40"/>
          <p:cNvSpPr/>
          <p:nvPr/>
        </p:nvSpPr>
        <p:spPr>
          <a:xfrm>
            <a:off x="2504225" y="817988"/>
            <a:ext cx="6292800" cy="841200"/>
          </a:xfrm>
          <a:prstGeom prst="rect">
            <a:avLst/>
          </a:prstGeom>
          <a:solidFill>
            <a:srgbClr val="FFFFFF"/>
          </a:solidFill>
          <a:ln cap="flat" cmpd="sng" w="12700">
            <a:solidFill>
              <a:srgbClr val="A5A5A5"/>
            </a:solidFill>
            <a:prstDash val="solid"/>
            <a:miter lim="800000"/>
            <a:headEnd len="sm" w="sm" type="none"/>
            <a:tailEnd len="sm" w="sm" type="none"/>
          </a:ln>
        </p:spPr>
        <p:txBody>
          <a:bodyPr anchorCtr="0" anchor="ctr" bIns="72000" lIns="108000" spcFirstLastPara="1" rIns="0" wrap="square" tIns="108000">
            <a:noAutofit/>
          </a:bodyPr>
          <a:lstStyle/>
          <a:p>
            <a:pPr indent="-304800" lvl="0" marL="457200" rtl="0" algn="l">
              <a:lnSpc>
                <a:spcPct val="115000"/>
              </a:lnSpc>
              <a:spcBef>
                <a:spcPts val="0"/>
              </a:spcBef>
              <a:spcAft>
                <a:spcPts val="0"/>
              </a:spcAft>
              <a:buSzPts val="1200"/>
              <a:buChar char="●"/>
            </a:pPr>
            <a:r>
              <a:rPr lang="en" sz="1200"/>
              <a:t>Collaborate with CMO and Webmaster to create pilot deployment strategy.</a:t>
            </a:r>
            <a:endParaRPr sz="1200"/>
          </a:p>
          <a:p>
            <a:pPr indent="-304800" lvl="0" marL="457200" rtl="0" algn="l">
              <a:lnSpc>
                <a:spcPct val="115000"/>
              </a:lnSpc>
              <a:spcBef>
                <a:spcPts val="0"/>
              </a:spcBef>
              <a:spcAft>
                <a:spcPts val="0"/>
              </a:spcAft>
              <a:buSzPts val="1200"/>
              <a:buChar char="●"/>
            </a:pPr>
            <a:r>
              <a:rPr lang="en" sz="1200"/>
              <a:t>Start with </a:t>
            </a:r>
            <a:r>
              <a:rPr b="1" lang="en" sz="1200"/>
              <a:t>top 15% most engaged customers.</a:t>
            </a:r>
            <a:endParaRPr b="1" sz="1200"/>
          </a:p>
          <a:p>
            <a:pPr indent="-304800" lvl="0" marL="457200" rtl="0" algn="l">
              <a:lnSpc>
                <a:spcPct val="115000"/>
              </a:lnSpc>
              <a:spcBef>
                <a:spcPts val="0"/>
              </a:spcBef>
              <a:spcAft>
                <a:spcPts val="0"/>
              </a:spcAft>
              <a:buSzPts val="1200"/>
              <a:buChar char="●"/>
            </a:pPr>
            <a:r>
              <a:rPr lang="en" sz="1200"/>
              <a:t>Tailor recommendations based on the customer segment.</a:t>
            </a:r>
            <a:endParaRPr sz="1200"/>
          </a:p>
        </p:txBody>
      </p:sp>
      <p:sp>
        <p:nvSpPr>
          <p:cNvPr id="861" name="Google Shape;861;p40"/>
          <p:cNvSpPr/>
          <p:nvPr/>
        </p:nvSpPr>
        <p:spPr>
          <a:xfrm>
            <a:off x="2473900" y="1908900"/>
            <a:ext cx="6225900" cy="1135500"/>
          </a:xfrm>
          <a:prstGeom prst="rect">
            <a:avLst/>
          </a:prstGeom>
          <a:solidFill>
            <a:srgbClr val="FFFFFF"/>
          </a:solidFill>
          <a:ln cap="flat" cmpd="sng" w="12700">
            <a:solidFill>
              <a:srgbClr val="A5A5A5"/>
            </a:solidFill>
            <a:prstDash val="solid"/>
            <a:miter lim="800000"/>
            <a:headEnd len="sm" w="sm" type="none"/>
            <a:tailEnd len="sm" w="sm" type="none"/>
          </a:ln>
        </p:spPr>
        <p:txBody>
          <a:bodyPr anchorCtr="0" anchor="ctr" bIns="72000" lIns="108000" spcFirstLastPara="1" rIns="0" wrap="square" tIns="108000">
            <a:noAutofit/>
          </a:bodyPr>
          <a:lstStyle/>
          <a:p>
            <a:pPr indent="0" lvl="0" marL="0" rtl="0" algn="l">
              <a:lnSpc>
                <a:spcPct val="150000"/>
              </a:lnSpc>
              <a:spcBef>
                <a:spcPts val="0"/>
              </a:spcBef>
              <a:spcAft>
                <a:spcPts val="0"/>
              </a:spcAft>
              <a:buNone/>
            </a:pPr>
            <a:r>
              <a:t/>
            </a:r>
            <a:endParaRPr sz="1200">
              <a:solidFill>
                <a:srgbClr val="222222"/>
              </a:solidFill>
              <a:highlight>
                <a:schemeClr val="lt1"/>
              </a:highlight>
            </a:endParaRPr>
          </a:p>
          <a:p>
            <a:pPr indent="-304800" lvl="0" marL="457200" rtl="0" algn="l">
              <a:lnSpc>
                <a:spcPct val="115000"/>
              </a:lnSpc>
              <a:spcBef>
                <a:spcPts val="0"/>
              </a:spcBef>
              <a:spcAft>
                <a:spcPts val="0"/>
              </a:spcAft>
              <a:buClr>
                <a:srgbClr val="222222"/>
              </a:buClr>
              <a:buSzPts val="1200"/>
              <a:buChar char="●"/>
            </a:pPr>
            <a:r>
              <a:rPr lang="en" sz="1200">
                <a:solidFill>
                  <a:srgbClr val="222222"/>
                </a:solidFill>
                <a:highlight>
                  <a:schemeClr val="lt1"/>
                </a:highlight>
              </a:rPr>
              <a:t>Collect performance data from the pilot.</a:t>
            </a:r>
            <a:endParaRPr sz="1200">
              <a:solidFill>
                <a:srgbClr val="222222"/>
              </a:solidFill>
              <a:highlight>
                <a:schemeClr val="lt1"/>
              </a:highlight>
            </a:endParaRPr>
          </a:p>
          <a:p>
            <a:pPr indent="-304800" lvl="0" marL="457200" rtl="0" algn="l">
              <a:lnSpc>
                <a:spcPct val="115000"/>
              </a:lnSpc>
              <a:spcBef>
                <a:spcPts val="0"/>
              </a:spcBef>
              <a:spcAft>
                <a:spcPts val="0"/>
              </a:spcAft>
              <a:buSzPts val="1200"/>
              <a:buChar char="●"/>
            </a:pPr>
            <a:r>
              <a:rPr lang="en" sz="1200"/>
              <a:t>Measure KPIs such as </a:t>
            </a:r>
            <a:r>
              <a:rPr b="1" lang="en" sz="1200"/>
              <a:t>conversion rate uplift, AOV, and retention</a:t>
            </a:r>
            <a:r>
              <a:rPr lang="en" sz="1200"/>
              <a:t>.</a:t>
            </a:r>
            <a:endParaRPr sz="1200">
              <a:solidFill>
                <a:srgbClr val="222222"/>
              </a:solidFill>
              <a:highlight>
                <a:schemeClr val="lt1"/>
              </a:highlight>
            </a:endParaRPr>
          </a:p>
          <a:p>
            <a:pPr indent="-304800" lvl="0" marL="457200" rtl="0" algn="l">
              <a:lnSpc>
                <a:spcPct val="115000"/>
              </a:lnSpc>
              <a:spcBef>
                <a:spcPts val="0"/>
              </a:spcBef>
              <a:spcAft>
                <a:spcPts val="0"/>
              </a:spcAft>
              <a:buSzPts val="1200"/>
              <a:buChar char="●"/>
            </a:pPr>
            <a:r>
              <a:rPr lang="en" sz="1200"/>
              <a:t>Phased rollout with </a:t>
            </a:r>
            <a:r>
              <a:rPr b="1" lang="en" sz="1200"/>
              <a:t>A/B testing.</a:t>
            </a:r>
            <a:endParaRPr b="1" sz="1200"/>
          </a:p>
          <a:p>
            <a:pPr indent="-304800" lvl="0" marL="457200" rtl="0" algn="l">
              <a:lnSpc>
                <a:spcPct val="115000"/>
              </a:lnSpc>
              <a:spcBef>
                <a:spcPts val="0"/>
              </a:spcBef>
              <a:spcAft>
                <a:spcPts val="0"/>
              </a:spcAft>
              <a:buSzPts val="1200"/>
              <a:buChar char="●"/>
            </a:pPr>
            <a:r>
              <a:rPr lang="en" sz="1200"/>
              <a:t>Continuous monitoring and optimization.</a:t>
            </a:r>
            <a:endParaRPr sz="1200"/>
          </a:p>
          <a:p>
            <a:pPr indent="0" lvl="0" marL="0" rtl="0" algn="l">
              <a:lnSpc>
                <a:spcPct val="150000"/>
              </a:lnSpc>
              <a:spcBef>
                <a:spcPts val="600"/>
              </a:spcBef>
              <a:spcAft>
                <a:spcPts val="0"/>
              </a:spcAft>
              <a:buNone/>
            </a:pPr>
            <a:r>
              <a:t/>
            </a:r>
            <a:endParaRPr sz="1200">
              <a:solidFill>
                <a:srgbClr val="222222"/>
              </a:solidFill>
              <a:highlight>
                <a:schemeClr val="lt1"/>
              </a:highlight>
            </a:endParaRPr>
          </a:p>
        </p:txBody>
      </p:sp>
      <p:sp>
        <p:nvSpPr>
          <p:cNvPr id="862" name="Google Shape;862;p40"/>
          <p:cNvSpPr/>
          <p:nvPr/>
        </p:nvSpPr>
        <p:spPr>
          <a:xfrm>
            <a:off x="2473900" y="3190225"/>
            <a:ext cx="6225900" cy="940800"/>
          </a:xfrm>
          <a:prstGeom prst="rect">
            <a:avLst/>
          </a:prstGeom>
          <a:solidFill>
            <a:srgbClr val="FFFFFF"/>
          </a:solidFill>
          <a:ln cap="flat" cmpd="sng" w="12700">
            <a:solidFill>
              <a:srgbClr val="A5A5A5"/>
            </a:solidFill>
            <a:prstDash val="solid"/>
            <a:miter lim="800000"/>
            <a:headEnd len="sm" w="sm" type="none"/>
            <a:tailEnd len="sm" w="sm" type="none"/>
          </a:ln>
        </p:spPr>
        <p:txBody>
          <a:bodyPr anchorCtr="0" anchor="ctr" bIns="72000" lIns="108000" spcFirstLastPara="1" rIns="0" wrap="square" tIns="108000">
            <a:noAutofit/>
          </a:bodyPr>
          <a:lstStyle/>
          <a:p>
            <a:pPr indent="-304800" lvl="0" marL="457200" rtl="0" algn="l">
              <a:lnSpc>
                <a:spcPct val="115000"/>
              </a:lnSpc>
              <a:spcBef>
                <a:spcPts val="0"/>
              </a:spcBef>
              <a:spcAft>
                <a:spcPts val="0"/>
              </a:spcAft>
              <a:buClr>
                <a:srgbClr val="222222"/>
              </a:buClr>
              <a:buSzPts val="1200"/>
              <a:buChar char="●"/>
            </a:pPr>
            <a:r>
              <a:rPr lang="en" sz="1200">
                <a:solidFill>
                  <a:srgbClr val="222222"/>
                </a:solidFill>
                <a:highlight>
                  <a:schemeClr val="lt1"/>
                </a:highlight>
              </a:rPr>
              <a:t>Automate data pipelines to </a:t>
            </a:r>
            <a:r>
              <a:rPr b="1" lang="en" sz="1200">
                <a:solidFill>
                  <a:srgbClr val="222222"/>
                </a:solidFill>
                <a:highlight>
                  <a:schemeClr val="lt1"/>
                </a:highlight>
              </a:rPr>
              <a:t>update clusters dynamically as new data arrives</a:t>
            </a:r>
            <a:r>
              <a:rPr lang="en" sz="1200">
                <a:solidFill>
                  <a:srgbClr val="222222"/>
                </a:solidFill>
                <a:highlight>
                  <a:schemeClr val="lt1"/>
                </a:highlight>
              </a:rPr>
              <a:t>.</a:t>
            </a:r>
            <a:endParaRPr sz="1200">
              <a:solidFill>
                <a:srgbClr val="222222"/>
              </a:solidFill>
              <a:highlight>
                <a:schemeClr val="lt1"/>
              </a:highlight>
            </a:endParaRPr>
          </a:p>
          <a:p>
            <a:pPr indent="-304800" lvl="0" marL="457200" rtl="0" algn="l">
              <a:lnSpc>
                <a:spcPct val="115000"/>
              </a:lnSpc>
              <a:spcBef>
                <a:spcPts val="0"/>
              </a:spcBef>
              <a:spcAft>
                <a:spcPts val="0"/>
              </a:spcAft>
              <a:buClr>
                <a:srgbClr val="222222"/>
              </a:buClr>
              <a:buSzPts val="1200"/>
              <a:buChar char="●"/>
            </a:pPr>
            <a:r>
              <a:rPr lang="en" sz="1200">
                <a:solidFill>
                  <a:srgbClr val="222222"/>
                </a:solidFill>
                <a:highlight>
                  <a:schemeClr val="lt1"/>
                </a:highlight>
              </a:rPr>
              <a:t>Ensure scalability and minimal downtime during deployment.</a:t>
            </a:r>
            <a:endParaRPr sz="1200">
              <a:solidFill>
                <a:srgbClr val="222222"/>
              </a:solidFill>
              <a:highlight>
                <a:schemeClr val="lt1"/>
              </a:highlight>
            </a:endParaRPr>
          </a:p>
          <a:p>
            <a:pPr indent="-304800" lvl="0" marL="457200" rtl="0" algn="l">
              <a:lnSpc>
                <a:spcPct val="115000"/>
              </a:lnSpc>
              <a:spcBef>
                <a:spcPts val="0"/>
              </a:spcBef>
              <a:spcAft>
                <a:spcPts val="0"/>
              </a:spcAft>
              <a:buSzPts val="1200"/>
              <a:buChar char="●"/>
            </a:pPr>
            <a:r>
              <a:rPr lang="en" sz="1200"/>
              <a:t>Set up </a:t>
            </a:r>
            <a:r>
              <a:rPr lang="en" sz="1200"/>
              <a:t>automated</a:t>
            </a:r>
            <a:r>
              <a:rPr lang="en" sz="1200"/>
              <a:t> monitoring and reporting systems</a:t>
            </a:r>
            <a:endParaRPr sz="1200">
              <a:solidFill>
                <a:srgbClr val="222222"/>
              </a:solidFill>
              <a:highlight>
                <a:schemeClr val="lt1"/>
              </a:highlight>
            </a:endParaRPr>
          </a:p>
        </p:txBody>
      </p:sp>
      <p:grpSp>
        <p:nvGrpSpPr>
          <p:cNvPr id="863" name="Google Shape;863;p40"/>
          <p:cNvGrpSpPr/>
          <p:nvPr/>
        </p:nvGrpSpPr>
        <p:grpSpPr>
          <a:xfrm>
            <a:off x="1494449" y="4609238"/>
            <a:ext cx="6784942" cy="534249"/>
            <a:chOff x="947307" y="4381849"/>
            <a:chExt cx="6292842" cy="534249"/>
          </a:xfrm>
        </p:grpSpPr>
        <p:grpSp>
          <p:nvGrpSpPr>
            <p:cNvPr id="864" name="Google Shape;864;p40"/>
            <p:cNvGrpSpPr/>
            <p:nvPr/>
          </p:nvGrpSpPr>
          <p:grpSpPr>
            <a:xfrm>
              <a:off x="947307" y="4382100"/>
              <a:ext cx="1152936" cy="533997"/>
              <a:chOff x="1083025" y="1491248"/>
              <a:chExt cx="1844108" cy="1650177"/>
            </a:xfrm>
          </p:grpSpPr>
          <p:sp>
            <p:nvSpPr>
              <p:cNvPr id="865" name="Google Shape;865;p40"/>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1"/>
                    </a:solidFill>
                    <a:latin typeface="Roboto"/>
                    <a:ea typeface="Roboto"/>
                    <a:cs typeface="Roboto"/>
                    <a:sym typeface="Roboto"/>
                  </a:rPr>
                  <a:t>Team Introduction</a:t>
                </a:r>
                <a:endParaRPr sz="700">
                  <a:solidFill>
                    <a:schemeClr val="dk1"/>
                  </a:solidFill>
                  <a:latin typeface="Roboto"/>
                  <a:ea typeface="Roboto"/>
                  <a:cs typeface="Roboto"/>
                  <a:sym typeface="Roboto"/>
                </a:endParaRPr>
              </a:p>
            </p:txBody>
          </p:sp>
          <p:sp>
            <p:nvSpPr>
              <p:cNvPr id="866" name="Google Shape;866;p4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867" name="Google Shape;867;p4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868" name="Google Shape;868;p4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869" name="Google Shape;869;p40"/>
            <p:cNvGrpSpPr/>
            <p:nvPr/>
          </p:nvGrpSpPr>
          <p:grpSpPr>
            <a:xfrm>
              <a:off x="3021771" y="4382169"/>
              <a:ext cx="1437155" cy="533868"/>
              <a:chOff x="811648" y="1491646"/>
              <a:chExt cx="2232300" cy="1649779"/>
            </a:xfrm>
          </p:grpSpPr>
          <p:sp>
            <p:nvSpPr>
              <p:cNvPr id="870" name="Google Shape;870;p40"/>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871" name="Google Shape;871;p4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872" name="Google Shape;872;p4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873" name="Google Shape;873;p4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874" name="Google Shape;874;p40"/>
            <p:cNvGrpSpPr/>
            <p:nvPr/>
          </p:nvGrpSpPr>
          <p:grpSpPr>
            <a:xfrm>
              <a:off x="4319951" y="4382161"/>
              <a:ext cx="1593156" cy="533871"/>
              <a:chOff x="1057173" y="1491638"/>
              <a:chExt cx="2139900" cy="1649787"/>
            </a:xfrm>
          </p:grpSpPr>
          <p:sp>
            <p:nvSpPr>
              <p:cNvPr id="875" name="Google Shape;875;p4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876" name="Google Shape;876;p4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877" name="Google Shape;877;p4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878" name="Google Shape;878;p40"/>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p:txBody>
          </p:sp>
        </p:grpSp>
        <p:grpSp>
          <p:nvGrpSpPr>
            <p:cNvPr id="879" name="Google Shape;879;p40"/>
            <p:cNvGrpSpPr/>
            <p:nvPr/>
          </p:nvGrpSpPr>
          <p:grpSpPr>
            <a:xfrm>
              <a:off x="5425617" y="4381900"/>
              <a:ext cx="1814532" cy="533869"/>
              <a:chOff x="771854" y="1491644"/>
              <a:chExt cx="2354700" cy="1649781"/>
            </a:xfrm>
          </p:grpSpPr>
          <p:sp>
            <p:nvSpPr>
              <p:cNvPr id="880" name="Google Shape;880;p4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881" name="Google Shape;881;p40"/>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882" name="Google Shape;882;p40"/>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883" name="Google Shape;883;p40"/>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p:txBody>
          </p:sp>
        </p:grpSp>
        <p:grpSp>
          <p:nvGrpSpPr>
            <p:cNvPr id="884" name="Google Shape;884;p40"/>
            <p:cNvGrpSpPr/>
            <p:nvPr/>
          </p:nvGrpSpPr>
          <p:grpSpPr>
            <a:xfrm>
              <a:off x="1914859" y="4381849"/>
              <a:ext cx="1436932" cy="533974"/>
              <a:chOff x="865157" y="1491321"/>
              <a:chExt cx="2232300" cy="1650104"/>
            </a:xfrm>
          </p:grpSpPr>
          <p:sp>
            <p:nvSpPr>
              <p:cNvPr id="885" name="Google Shape;885;p40"/>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886" name="Google Shape;886;p4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887" name="Google Shape;887;p40"/>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888" name="Google Shape;888;p4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
        <p:nvSpPr>
          <p:cNvPr id="889" name="Google Shape;889;p40"/>
          <p:cNvSpPr/>
          <p:nvPr/>
        </p:nvSpPr>
        <p:spPr>
          <a:xfrm>
            <a:off x="441744" y="1908900"/>
            <a:ext cx="324000" cy="379800"/>
          </a:xfrm>
          <a:prstGeom prst="rect">
            <a:avLst/>
          </a:prstGeom>
          <a:solidFill>
            <a:srgbClr val="A5A5A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rPr>
              <a:t>B</a:t>
            </a:r>
            <a:endParaRPr b="1" i="0" sz="1400" u="none" cap="none" strike="noStrike">
              <a:solidFill>
                <a:srgbClr val="FFFFFF"/>
              </a:solidFill>
              <a:latin typeface="Arial"/>
              <a:ea typeface="Arial"/>
              <a:cs typeface="Arial"/>
              <a:sym typeface="Arial"/>
            </a:endParaRPr>
          </a:p>
        </p:txBody>
      </p:sp>
      <p:sp>
        <p:nvSpPr>
          <p:cNvPr id="890" name="Google Shape;890;p40"/>
          <p:cNvSpPr/>
          <p:nvPr/>
        </p:nvSpPr>
        <p:spPr>
          <a:xfrm>
            <a:off x="554775" y="3200250"/>
            <a:ext cx="1672500" cy="9408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Data Integration</a:t>
            </a:r>
            <a:endParaRPr/>
          </a:p>
        </p:txBody>
      </p:sp>
      <p:sp>
        <p:nvSpPr>
          <p:cNvPr id="891" name="Google Shape;891;p40"/>
          <p:cNvSpPr/>
          <p:nvPr/>
        </p:nvSpPr>
        <p:spPr>
          <a:xfrm>
            <a:off x="441744" y="3134675"/>
            <a:ext cx="324000" cy="379800"/>
          </a:xfrm>
          <a:prstGeom prst="rect">
            <a:avLst/>
          </a:prstGeom>
          <a:solidFill>
            <a:srgbClr val="A5A5A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rPr>
              <a:t>C</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41"/>
          <p:cNvSpPr txBox="1"/>
          <p:nvPr>
            <p:ph idx="4294967295" type="title"/>
          </p:nvPr>
        </p:nvSpPr>
        <p:spPr>
          <a:xfrm>
            <a:off x="154041" y="-925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Timeline</a:t>
            </a:r>
            <a:endParaRPr/>
          </a:p>
        </p:txBody>
      </p:sp>
      <p:cxnSp>
        <p:nvCxnSpPr>
          <p:cNvPr id="897" name="Google Shape;897;p41"/>
          <p:cNvCxnSpPr/>
          <p:nvPr/>
        </p:nvCxnSpPr>
        <p:spPr>
          <a:xfrm>
            <a:off x="2006075" y="806700"/>
            <a:ext cx="0" cy="3233700"/>
          </a:xfrm>
          <a:prstGeom prst="straightConnector1">
            <a:avLst/>
          </a:prstGeom>
          <a:noFill/>
          <a:ln cap="flat" cmpd="sng" w="9525">
            <a:solidFill>
              <a:schemeClr val="dk2"/>
            </a:solidFill>
            <a:prstDash val="dot"/>
            <a:round/>
            <a:headEnd len="med" w="med" type="none"/>
            <a:tailEnd len="med" w="med" type="none"/>
          </a:ln>
        </p:spPr>
      </p:cxnSp>
      <p:cxnSp>
        <p:nvCxnSpPr>
          <p:cNvPr id="898" name="Google Shape;898;p41"/>
          <p:cNvCxnSpPr/>
          <p:nvPr/>
        </p:nvCxnSpPr>
        <p:spPr>
          <a:xfrm>
            <a:off x="8498325" y="806700"/>
            <a:ext cx="0" cy="3233700"/>
          </a:xfrm>
          <a:prstGeom prst="straightConnector1">
            <a:avLst/>
          </a:prstGeom>
          <a:noFill/>
          <a:ln cap="flat" cmpd="sng" w="9525">
            <a:solidFill>
              <a:schemeClr val="dk2"/>
            </a:solidFill>
            <a:prstDash val="dot"/>
            <a:round/>
            <a:headEnd len="med" w="med" type="none"/>
            <a:tailEnd len="med" w="med" type="none"/>
          </a:ln>
        </p:spPr>
      </p:cxnSp>
      <p:cxnSp>
        <p:nvCxnSpPr>
          <p:cNvPr id="899" name="Google Shape;899;p41"/>
          <p:cNvCxnSpPr/>
          <p:nvPr/>
        </p:nvCxnSpPr>
        <p:spPr>
          <a:xfrm>
            <a:off x="3304525" y="806700"/>
            <a:ext cx="0" cy="3233700"/>
          </a:xfrm>
          <a:prstGeom prst="straightConnector1">
            <a:avLst/>
          </a:prstGeom>
          <a:noFill/>
          <a:ln cap="flat" cmpd="sng" w="9525">
            <a:solidFill>
              <a:schemeClr val="dk2"/>
            </a:solidFill>
            <a:prstDash val="dot"/>
            <a:round/>
            <a:headEnd len="med" w="med" type="none"/>
            <a:tailEnd len="med" w="med" type="none"/>
          </a:ln>
        </p:spPr>
      </p:cxnSp>
      <p:cxnSp>
        <p:nvCxnSpPr>
          <p:cNvPr id="900" name="Google Shape;900;p41"/>
          <p:cNvCxnSpPr/>
          <p:nvPr/>
        </p:nvCxnSpPr>
        <p:spPr>
          <a:xfrm>
            <a:off x="4602975" y="806700"/>
            <a:ext cx="0" cy="3233700"/>
          </a:xfrm>
          <a:prstGeom prst="straightConnector1">
            <a:avLst/>
          </a:prstGeom>
          <a:noFill/>
          <a:ln cap="flat" cmpd="sng" w="9525">
            <a:solidFill>
              <a:schemeClr val="dk2"/>
            </a:solidFill>
            <a:prstDash val="dot"/>
            <a:round/>
            <a:headEnd len="med" w="med" type="none"/>
            <a:tailEnd len="med" w="med" type="none"/>
          </a:ln>
        </p:spPr>
      </p:cxnSp>
      <p:cxnSp>
        <p:nvCxnSpPr>
          <p:cNvPr id="901" name="Google Shape;901;p41"/>
          <p:cNvCxnSpPr/>
          <p:nvPr/>
        </p:nvCxnSpPr>
        <p:spPr>
          <a:xfrm>
            <a:off x="5901425" y="806700"/>
            <a:ext cx="0" cy="3233700"/>
          </a:xfrm>
          <a:prstGeom prst="straightConnector1">
            <a:avLst/>
          </a:prstGeom>
          <a:noFill/>
          <a:ln cap="flat" cmpd="sng" w="9525">
            <a:solidFill>
              <a:schemeClr val="dk2"/>
            </a:solidFill>
            <a:prstDash val="dot"/>
            <a:round/>
            <a:headEnd len="med" w="med" type="none"/>
            <a:tailEnd len="med" w="med" type="none"/>
          </a:ln>
        </p:spPr>
      </p:cxnSp>
      <p:cxnSp>
        <p:nvCxnSpPr>
          <p:cNvPr id="902" name="Google Shape;902;p41"/>
          <p:cNvCxnSpPr/>
          <p:nvPr/>
        </p:nvCxnSpPr>
        <p:spPr>
          <a:xfrm>
            <a:off x="7199875" y="806700"/>
            <a:ext cx="0" cy="3233700"/>
          </a:xfrm>
          <a:prstGeom prst="straightConnector1">
            <a:avLst/>
          </a:prstGeom>
          <a:noFill/>
          <a:ln cap="flat" cmpd="sng" w="9525">
            <a:solidFill>
              <a:schemeClr val="dk2"/>
            </a:solidFill>
            <a:prstDash val="dot"/>
            <a:round/>
            <a:headEnd len="med" w="med" type="none"/>
            <a:tailEnd len="med" w="med" type="none"/>
          </a:ln>
        </p:spPr>
      </p:cxnSp>
      <p:graphicFrame>
        <p:nvGraphicFramePr>
          <p:cNvPr id="903" name="Google Shape;903;p41"/>
          <p:cNvGraphicFramePr/>
          <p:nvPr/>
        </p:nvGraphicFramePr>
        <p:xfrm>
          <a:off x="289875" y="697950"/>
          <a:ext cx="3000000" cy="3000000"/>
        </p:xfrm>
        <a:graphic>
          <a:graphicData uri="http://schemas.openxmlformats.org/drawingml/2006/table">
            <a:tbl>
              <a:tblPr>
                <a:noFill/>
                <a:tableStyleId>{F16A12D2-0BE0-4BEC-BB9B-3A04350568CB}</a:tableStyleId>
              </a:tblPr>
              <a:tblGrid>
                <a:gridCol w="1716200"/>
                <a:gridCol w="1298450"/>
                <a:gridCol w="1298450"/>
                <a:gridCol w="1298450"/>
                <a:gridCol w="1298450"/>
                <a:gridCol w="1298450"/>
              </a:tblGrid>
              <a:tr h="562600">
                <a:tc>
                  <a:txBody>
                    <a:bodyPr/>
                    <a:lstStyle/>
                    <a:p>
                      <a:pPr indent="0" lvl="0" marL="0" rtl="0" algn="l">
                        <a:spcBef>
                          <a:spcPts val="0"/>
                        </a:spcBef>
                        <a:spcAft>
                          <a:spcPts val="0"/>
                        </a:spcAft>
                        <a:buNone/>
                      </a:pPr>
                      <a:r>
                        <a:rPr b="1" lang="en" sz="800">
                          <a:latin typeface="Montserrat"/>
                          <a:ea typeface="Montserrat"/>
                          <a:cs typeface="Montserrat"/>
                          <a:sym typeface="Montserrat"/>
                        </a:rPr>
                        <a:t>Workstream</a:t>
                      </a:r>
                      <a:endParaRPr b="1" sz="8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Montserrat"/>
                          <a:ea typeface="Montserrat"/>
                          <a:cs typeface="Montserrat"/>
                          <a:sym typeface="Montserrat"/>
                        </a:rPr>
                        <a:t>Dec 10 - Jan 5</a:t>
                      </a:r>
                      <a:endParaRPr sz="800">
                        <a:latin typeface="Montserrat"/>
                        <a:ea typeface="Montserrat"/>
                        <a:cs typeface="Montserrat"/>
                        <a:sym typeface="Montserrat"/>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Montserrat"/>
                          <a:ea typeface="Montserrat"/>
                          <a:cs typeface="Montserrat"/>
                          <a:sym typeface="Montserrat"/>
                        </a:rPr>
                        <a:t>Jan</a:t>
                      </a:r>
                      <a:r>
                        <a:rPr lang="en" sz="800">
                          <a:latin typeface="Montserrat"/>
                          <a:ea typeface="Montserrat"/>
                          <a:cs typeface="Montserrat"/>
                          <a:sym typeface="Montserrat"/>
                        </a:rPr>
                        <a:t>  6 - Jan 15</a:t>
                      </a:r>
                      <a:endParaRPr sz="800">
                        <a:latin typeface="Montserrat"/>
                        <a:ea typeface="Montserrat"/>
                        <a:cs typeface="Montserrat"/>
                        <a:sym typeface="Montserrat"/>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Montserrat"/>
                          <a:ea typeface="Montserrat"/>
                          <a:cs typeface="Montserrat"/>
                          <a:sym typeface="Montserrat"/>
                        </a:rPr>
                        <a:t>Jan 15</a:t>
                      </a:r>
                      <a:r>
                        <a:rPr lang="en" sz="800">
                          <a:latin typeface="Montserrat"/>
                          <a:ea typeface="Montserrat"/>
                          <a:cs typeface="Montserrat"/>
                          <a:sym typeface="Montserrat"/>
                        </a:rPr>
                        <a:t>- Jan 30</a:t>
                      </a:r>
                      <a:endParaRPr sz="800">
                        <a:latin typeface="Montserrat"/>
                        <a:ea typeface="Montserrat"/>
                        <a:cs typeface="Montserrat"/>
                        <a:sym typeface="Montserrat"/>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Montserrat"/>
                          <a:ea typeface="Montserrat"/>
                          <a:cs typeface="Montserrat"/>
                          <a:sym typeface="Montserrat"/>
                        </a:rPr>
                        <a:t>Jan 30</a:t>
                      </a:r>
                      <a:r>
                        <a:rPr lang="en" sz="800">
                          <a:latin typeface="Montserrat"/>
                          <a:ea typeface="Montserrat"/>
                          <a:cs typeface="Montserrat"/>
                          <a:sym typeface="Montserrat"/>
                        </a:rPr>
                        <a:t>- Feb 15</a:t>
                      </a:r>
                      <a:endParaRPr sz="800">
                        <a:latin typeface="Montserrat"/>
                        <a:ea typeface="Montserrat"/>
                        <a:cs typeface="Montserrat"/>
                        <a:sym typeface="Montserrat"/>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800">
                          <a:latin typeface="Montserrat"/>
                          <a:ea typeface="Montserrat"/>
                          <a:cs typeface="Montserrat"/>
                          <a:sym typeface="Montserrat"/>
                        </a:rPr>
                        <a:t>Feb 15</a:t>
                      </a:r>
                      <a:r>
                        <a:rPr lang="en" sz="800">
                          <a:latin typeface="Montserrat"/>
                          <a:ea typeface="Montserrat"/>
                          <a:cs typeface="Montserrat"/>
                          <a:sym typeface="Montserrat"/>
                        </a:rPr>
                        <a:t>- Mar 25</a:t>
                      </a:r>
                      <a:endParaRPr sz="800">
                        <a:latin typeface="Montserrat"/>
                        <a:ea typeface="Montserrat"/>
                        <a:cs typeface="Montserrat"/>
                        <a:sym typeface="Montserrat"/>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541000">
                <a:tc>
                  <a:txBody>
                    <a:bodyPr/>
                    <a:lstStyle/>
                    <a:p>
                      <a:pPr indent="0" lvl="0" marL="0" rtl="0" algn="l">
                        <a:spcBef>
                          <a:spcPts val="0"/>
                        </a:spcBef>
                        <a:spcAft>
                          <a:spcPts val="0"/>
                        </a:spcAft>
                        <a:buNone/>
                      </a:pPr>
                      <a:r>
                        <a:rPr b="1" lang="en" sz="800">
                          <a:latin typeface="Montserrat"/>
                          <a:ea typeface="Montserrat"/>
                          <a:cs typeface="Montserrat"/>
                          <a:sym typeface="Montserrat"/>
                        </a:rPr>
                        <a:t>Phase 1</a:t>
                      </a:r>
                      <a:endParaRPr sz="800">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41000">
                <a:tc>
                  <a:txBody>
                    <a:bodyPr/>
                    <a:lstStyle/>
                    <a:p>
                      <a:pPr indent="0" lvl="0" marL="0" rtl="0" algn="l">
                        <a:spcBef>
                          <a:spcPts val="0"/>
                        </a:spcBef>
                        <a:spcAft>
                          <a:spcPts val="0"/>
                        </a:spcAft>
                        <a:buNone/>
                      </a:pPr>
                      <a:r>
                        <a:rPr b="1" lang="en" sz="800">
                          <a:latin typeface="Montserrat"/>
                          <a:ea typeface="Montserrat"/>
                          <a:cs typeface="Montserrat"/>
                          <a:sym typeface="Montserrat"/>
                        </a:rPr>
                        <a:t>Phase 2</a:t>
                      </a:r>
                      <a:endParaRPr sz="800">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41000">
                <a:tc>
                  <a:txBody>
                    <a:bodyPr/>
                    <a:lstStyle/>
                    <a:p>
                      <a:pPr indent="0" lvl="0" marL="0" rtl="0" algn="l">
                        <a:spcBef>
                          <a:spcPts val="0"/>
                        </a:spcBef>
                        <a:spcAft>
                          <a:spcPts val="0"/>
                        </a:spcAft>
                        <a:buNone/>
                      </a:pPr>
                      <a:r>
                        <a:rPr b="1" lang="en" sz="800">
                          <a:latin typeface="Montserrat"/>
                          <a:ea typeface="Montserrat"/>
                          <a:cs typeface="Montserrat"/>
                          <a:sym typeface="Montserrat"/>
                        </a:rPr>
                        <a:t>Phase 3</a:t>
                      </a:r>
                      <a:endParaRPr sz="800">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41000">
                <a:tc>
                  <a:txBody>
                    <a:bodyPr/>
                    <a:lstStyle/>
                    <a:p>
                      <a:pPr indent="0" lvl="0" marL="0" rtl="0" algn="l">
                        <a:spcBef>
                          <a:spcPts val="0"/>
                        </a:spcBef>
                        <a:spcAft>
                          <a:spcPts val="0"/>
                        </a:spcAft>
                        <a:buNone/>
                      </a:pPr>
                      <a:r>
                        <a:rPr b="1" lang="en" sz="800">
                          <a:latin typeface="Montserrat"/>
                          <a:ea typeface="Montserrat"/>
                          <a:cs typeface="Montserrat"/>
                          <a:sym typeface="Montserrat"/>
                        </a:rPr>
                        <a:t>Phase 4</a:t>
                      </a:r>
                      <a:endParaRPr sz="800">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B54001">
                          <a:alpha val="0"/>
                        </a:srgbClr>
                      </a:solidFill>
                      <a:prstDash val="solid"/>
                      <a:round/>
                      <a:headEnd len="sm" w="sm" type="none"/>
                      <a:tailEnd len="sm" w="sm" type="none"/>
                    </a:lnB>
                  </a:tcPr>
                </a:tc>
              </a:tr>
              <a:tr h="541000">
                <a:tc>
                  <a:txBody>
                    <a:bodyPr/>
                    <a:lstStyle/>
                    <a:p>
                      <a:pPr indent="0" lvl="0" marL="0" rtl="0" algn="l">
                        <a:spcBef>
                          <a:spcPts val="0"/>
                        </a:spcBef>
                        <a:spcAft>
                          <a:spcPts val="0"/>
                        </a:spcAft>
                        <a:buNone/>
                      </a:pPr>
                      <a:r>
                        <a:rPr b="1" lang="en" sz="800">
                          <a:latin typeface="Montserrat"/>
                          <a:ea typeface="Montserrat"/>
                          <a:cs typeface="Montserrat"/>
                          <a:sym typeface="Montserrat"/>
                        </a:rPr>
                        <a:t>Phase 5</a:t>
                      </a:r>
                      <a:endParaRPr sz="800">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B54001">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700">
                        <a:latin typeface="Montserrat"/>
                        <a:ea typeface="Montserrat"/>
                        <a:cs typeface="Montserrat"/>
                        <a:sym typeface="Montserrat"/>
                      </a:endParaRPr>
                    </a:p>
                  </a:txBody>
                  <a:tcPr marT="91425" marB="91425" marR="91425" marL="91425" anchor="ctr">
                    <a:lnL cap="flat" cmpd="sng" w="9525">
                      <a:solidFill>
                        <a:srgbClr val="B54001">
                          <a:alpha val="0"/>
                        </a:srgbClr>
                      </a:solidFill>
                      <a:prstDash val="solid"/>
                      <a:round/>
                      <a:headEnd len="sm" w="sm" type="none"/>
                      <a:tailEnd len="sm" w="sm" type="none"/>
                    </a:lnL>
                    <a:lnR cap="flat" cmpd="sng" w="9525">
                      <a:solidFill>
                        <a:srgbClr val="B54001">
                          <a:alpha val="0"/>
                        </a:srgbClr>
                      </a:solidFill>
                      <a:prstDash val="solid"/>
                      <a:round/>
                      <a:headEnd len="sm" w="sm" type="none"/>
                      <a:tailEnd len="sm" w="sm" type="none"/>
                    </a:lnR>
                    <a:lnT cap="flat" cmpd="sng" w="9525">
                      <a:solidFill>
                        <a:srgbClr val="B54001">
                          <a:alpha val="0"/>
                        </a:srgbClr>
                      </a:solidFill>
                      <a:prstDash val="solid"/>
                      <a:round/>
                      <a:headEnd len="sm" w="sm" type="none"/>
                      <a:tailEnd len="sm" w="sm" type="none"/>
                    </a:lnT>
                    <a:lnB cap="flat" cmpd="sng" w="9525">
                      <a:solidFill>
                        <a:srgbClr val="B54001">
                          <a:alpha val="0"/>
                        </a:srgbClr>
                      </a:solidFill>
                      <a:prstDash val="solid"/>
                      <a:round/>
                      <a:headEnd len="sm" w="sm" type="none"/>
                      <a:tailEnd len="sm" w="sm" type="none"/>
                    </a:lnB>
                  </a:tcPr>
                </a:tc>
              </a:tr>
            </a:tbl>
          </a:graphicData>
        </a:graphic>
      </p:graphicFrame>
      <p:sp>
        <p:nvSpPr>
          <p:cNvPr id="904" name="Google Shape;904;p41"/>
          <p:cNvSpPr/>
          <p:nvPr/>
        </p:nvSpPr>
        <p:spPr>
          <a:xfrm>
            <a:off x="1772325" y="4298425"/>
            <a:ext cx="133800" cy="1272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5" name="Google Shape;905;p41"/>
          <p:cNvSpPr/>
          <p:nvPr/>
        </p:nvSpPr>
        <p:spPr>
          <a:xfrm>
            <a:off x="1839250" y="4207375"/>
            <a:ext cx="12771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Key Check-in Meetings</a:t>
            </a:r>
            <a:endParaRPr sz="800"/>
          </a:p>
        </p:txBody>
      </p:sp>
      <p:sp>
        <p:nvSpPr>
          <p:cNvPr id="906" name="Google Shape;906;p41"/>
          <p:cNvSpPr txBox="1"/>
          <p:nvPr/>
        </p:nvSpPr>
        <p:spPr>
          <a:xfrm>
            <a:off x="3116350" y="4054975"/>
            <a:ext cx="5200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dk1"/>
                </a:solidFill>
              </a:rPr>
              <a:t>Dec 20: </a:t>
            </a:r>
            <a:r>
              <a:rPr lang="en" sz="600">
                <a:solidFill>
                  <a:schemeClr val="dk1"/>
                </a:solidFill>
              </a:rPr>
              <a:t>Ensure readiness for the pilot launch, addressing key metrics, and initial segmentation setup.</a:t>
            </a:r>
            <a:endParaRPr sz="600">
              <a:solidFill>
                <a:schemeClr val="dk1"/>
              </a:solidFill>
            </a:endParaRPr>
          </a:p>
          <a:p>
            <a:pPr indent="0" lvl="0" marL="0" rtl="0" algn="l">
              <a:spcBef>
                <a:spcPts val="0"/>
              </a:spcBef>
              <a:spcAft>
                <a:spcPts val="0"/>
              </a:spcAft>
              <a:buNone/>
            </a:pPr>
            <a:r>
              <a:rPr b="1" lang="en" sz="600">
                <a:solidFill>
                  <a:schemeClr val="dk1"/>
                </a:solidFill>
              </a:rPr>
              <a:t>Jan 10</a:t>
            </a:r>
            <a:r>
              <a:rPr lang="en" sz="600">
                <a:solidFill>
                  <a:schemeClr val="dk1"/>
                </a:solidFill>
              </a:rPr>
              <a:t>: Assess early pilot results and refine strategies based on customer engagement insights.</a:t>
            </a:r>
            <a:endParaRPr sz="600">
              <a:solidFill>
                <a:schemeClr val="dk1"/>
              </a:solidFill>
            </a:endParaRPr>
          </a:p>
          <a:p>
            <a:pPr indent="0" lvl="0" marL="0" rtl="0" algn="l">
              <a:spcBef>
                <a:spcPts val="0"/>
              </a:spcBef>
              <a:spcAft>
                <a:spcPts val="0"/>
              </a:spcAft>
              <a:buNone/>
            </a:pPr>
            <a:r>
              <a:rPr b="1" lang="en" sz="600">
                <a:solidFill>
                  <a:schemeClr val="dk1"/>
                </a:solidFill>
              </a:rPr>
              <a:t>Jan </a:t>
            </a:r>
            <a:r>
              <a:rPr b="1" lang="en" sz="600">
                <a:solidFill>
                  <a:schemeClr val="dk1"/>
                </a:solidFill>
              </a:rPr>
              <a:t> 20</a:t>
            </a:r>
            <a:r>
              <a:rPr lang="en" sz="600">
                <a:solidFill>
                  <a:schemeClr val="dk1"/>
                </a:solidFill>
              </a:rPr>
              <a:t>: Evaluate final pilot results to assess feasibility for broader rollout..</a:t>
            </a:r>
            <a:endParaRPr sz="600">
              <a:solidFill>
                <a:schemeClr val="dk1"/>
              </a:solidFill>
            </a:endParaRPr>
          </a:p>
          <a:p>
            <a:pPr indent="0" lvl="0" marL="0" rtl="0" algn="l">
              <a:spcBef>
                <a:spcPts val="0"/>
              </a:spcBef>
              <a:spcAft>
                <a:spcPts val="0"/>
              </a:spcAft>
              <a:buNone/>
            </a:pPr>
            <a:r>
              <a:rPr b="1" lang="en" sz="600">
                <a:solidFill>
                  <a:schemeClr val="dk1"/>
                </a:solidFill>
              </a:rPr>
              <a:t>Feb</a:t>
            </a:r>
            <a:r>
              <a:rPr b="1" lang="en" sz="600">
                <a:solidFill>
                  <a:schemeClr val="dk1"/>
                </a:solidFill>
              </a:rPr>
              <a:t> 5</a:t>
            </a:r>
            <a:r>
              <a:rPr lang="en" sz="600">
                <a:solidFill>
                  <a:schemeClr val="dk1"/>
                </a:solidFill>
              </a:rPr>
              <a:t>: Discuss scalability of the approach and plan for full implementation.</a:t>
            </a:r>
            <a:endParaRPr sz="600">
              <a:solidFill>
                <a:schemeClr val="dk1"/>
              </a:solidFill>
            </a:endParaRPr>
          </a:p>
          <a:p>
            <a:pPr indent="0" lvl="0" marL="0" rtl="0" algn="l">
              <a:spcBef>
                <a:spcPts val="0"/>
              </a:spcBef>
              <a:spcAft>
                <a:spcPts val="0"/>
              </a:spcAft>
              <a:buNone/>
            </a:pPr>
            <a:r>
              <a:rPr b="1" lang="en" sz="600">
                <a:solidFill>
                  <a:schemeClr val="dk1"/>
                </a:solidFill>
              </a:rPr>
              <a:t>Mar 20</a:t>
            </a:r>
            <a:r>
              <a:rPr lang="en" sz="600">
                <a:solidFill>
                  <a:schemeClr val="dk1"/>
                </a:solidFill>
              </a:rPr>
              <a:t>: Finalize rollout strategies and gain full approval for complete implementation.</a:t>
            </a:r>
            <a:endParaRPr sz="600">
              <a:solidFill>
                <a:schemeClr val="dk1"/>
              </a:solidFill>
            </a:endParaRPr>
          </a:p>
        </p:txBody>
      </p:sp>
      <p:sp>
        <p:nvSpPr>
          <p:cNvPr id="907" name="Google Shape;907;p41"/>
          <p:cNvSpPr/>
          <p:nvPr/>
        </p:nvSpPr>
        <p:spPr>
          <a:xfrm>
            <a:off x="2006075" y="1260550"/>
            <a:ext cx="4697100" cy="409800"/>
          </a:xfrm>
          <a:prstGeom prst="rect">
            <a:avLst/>
          </a:prstGeom>
          <a:solidFill>
            <a:srgbClr val="BB2E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Pilot with top 15% segment (2 months).</a:t>
            </a:r>
            <a:endParaRPr b="1"/>
          </a:p>
        </p:txBody>
      </p:sp>
      <p:sp>
        <p:nvSpPr>
          <p:cNvPr id="908" name="Google Shape;908;p41"/>
          <p:cNvSpPr/>
          <p:nvPr/>
        </p:nvSpPr>
        <p:spPr>
          <a:xfrm>
            <a:off x="3304525" y="1796725"/>
            <a:ext cx="1432200" cy="409800"/>
          </a:xfrm>
          <a:prstGeom prst="rect">
            <a:avLst/>
          </a:prstGeom>
          <a:solidFill>
            <a:srgbClr val="FC7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Evaluate initial pilot outcomes and refinement process.</a:t>
            </a:r>
            <a:endParaRPr b="1"/>
          </a:p>
        </p:txBody>
      </p:sp>
      <p:sp>
        <p:nvSpPr>
          <p:cNvPr id="909" name="Google Shape;909;p41"/>
          <p:cNvSpPr/>
          <p:nvPr/>
        </p:nvSpPr>
        <p:spPr>
          <a:xfrm>
            <a:off x="4602975" y="2332875"/>
            <a:ext cx="1716300" cy="409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Expansion Feasibility Assessment</a:t>
            </a:r>
            <a:endParaRPr b="1"/>
          </a:p>
        </p:txBody>
      </p:sp>
      <p:sp>
        <p:nvSpPr>
          <p:cNvPr id="910" name="Google Shape;910;p41"/>
          <p:cNvSpPr/>
          <p:nvPr/>
        </p:nvSpPr>
        <p:spPr>
          <a:xfrm>
            <a:off x="7178525" y="3405200"/>
            <a:ext cx="1320000" cy="4098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Final refined Implementation</a:t>
            </a:r>
            <a:endParaRPr b="1"/>
          </a:p>
        </p:txBody>
      </p:sp>
      <p:sp>
        <p:nvSpPr>
          <p:cNvPr id="911" name="Google Shape;911;p41"/>
          <p:cNvSpPr/>
          <p:nvPr/>
        </p:nvSpPr>
        <p:spPr>
          <a:xfrm>
            <a:off x="5901425" y="2869025"/>
            <a:ext cx="1320000" cy="4098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Montserrat"/>
                <a:ea typeface="Montserrat"/>
                <a:cs typeface="Montserrat"/>
                <a:sym typeface="Montserrat"/>
              </a:rPr>
              <a:t>Pilot with all segments</a:t>
            </a:r>
            <a:endParaRPr b="1"/>
          </a:p>
        </p:txBody>
      </p:sp>
      <p:sp>
        <p:nvSpPr>
          <p:cNvPr id="912" name="Google Shape;912;p41"/>
          <p:cNvSpPr/>
          <p:nvPr/>
        </p:nvSpPr>
        <p:spPr>
          <a:xfrm>
            <a:off x="2563300" y="1199300"/>
            <a:ext cx="133800" cy="127200"/>
          </a:xfrm>
          <a:prstGeom prst="star5">
            <a:avLst>
              <a:gd fmla="val 16045"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3" name="Google Shape;913;p41"/>
          <p:cNvSpPr/>
          <p:nvPr/>
        </p:nvSpPr>
        <p:spPr>
          <a:xfrm>
            <a:off x="3796125" y="1723625"/>
            <a:ext cx="133800" cy="1272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4" name="Google Shape;914;p41"/>
          <p:cNvSpPr/>
          <p:nvPr/>
        </p:nvSpPr>
        <p:spPr>
          <a:xfrm>
            <a:off x="5049225" y="2268150"/>
            <a:ext cx="133800" cy="1272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5" name="Google Shape;915;p41"/>
          <p:cNvSpPr/>
          <p:nvPr/>
        </p:nvSpPr>
        <p:spPr>
          <a:xfrm>
            <a:off x="8183350" y="3354050"/>
            <a:ext cx="133800" cy="1272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6" name="Google Shape;916;p41"/>
          <p:cNvSpPr/>
          <p:nvPr/>
        </p:nvSpPr>
        <p:spPr>
          <a:xfrm>
            <a:off x="6624075" y="2813050"/>
            <a:ext cx="133800" cy="1272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7" name="Google Shape;917;p41"/>
          <p:cNvSpPr txBox="1"/>
          <p:nvPr>
            <p:ph idx="12" type="sldNum"/>
          </p:nvPr>
        </p:nvSpPr>
        <p:spPr>
          <a:xfrm>
            <a:off x="8498525" y="4759100"/>
            <a:ext cx="407400" cy="2739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 sz="1000"/>
              <a:t>‹#›</a:t>
            </a:fld>
            <a:endParaRPr sz="1000"/>
          </a:p>
        </p:txBody>
      </p:sp>
      <p:grpSp>
        <p:nvGrpSpPr>
          <p:cNvPr id="918" name="Google Shape;918;p41"/>
          <p:cNvGrpSpPr/>
          <p:nvPr/>
        </p:nvGrpSpPr>
        <p:grpSpPr>
          <a:xfrm>
            <a:off x="1494449" y="4609238"/>
            <a:ext cx="6784942" cy="534249"/>
            <a:chOff x="947307" y="4381849"/>
            <a:chExt cx="6292842" cy="534249"/>
          </a:xfrm>
        </p:grpSpPr>
        <p:grpSp>
          <p:nvGrpSpPr>
            <p:cNvPr id="919" name="Google Shape;919;p41"/>
            <p:cNvGrpSpPr/>
            <p:nvPr/>
          </p:nvGrpSpPr>
          <p:grpSpPr>
            <a:xfrm>
              <a:off x="947307" y="4382100"/>
              <a:ext cx="1152936" cy="533997"/>
              <a:chOff x="1083025" y="1491248"/>
              <a:chExt cx="1844108" cy="1650177"/>
            </a:xfrm>
          </p:grpSpPr>
          <p:sp>
            <p:nvSpPr>
              <p:cNvPr id="920" name="Google Shape;920;p41"/>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921" name="Google Shape;921;p4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922" name="Google Shape;922;p4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923" name="Google Shape;923;p4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924" name="Google Shape;924;p41"/>
            <p:cNvGrpSpPr/>
            <p:nvPr/>
          </p:nvGrpSpPr>
          <p:grpSpPr>
            <a:xfrm>
              <a:off x="3021771" y="4382169"/>
              <a:ext cx="1437155" cy="533868"/>
              <a:chOff x="811648" y="1491646"/>
              <a:chExt cx="2232300" cy="1649779"/>
            </a:xfrm>
          </p:grpSpPr>
          <p:sp>
            <p:nvSpPr>
              <p:cNvPr id="925" name="Google Shape;925;p41"/>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926" name="Google Shape;926;p4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927" name="Google Shape;927;p4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928" name="Google Shape;928;p4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929" name="Google Shape;929;p41"/>
            <p:cNvGrpSpPr/>
            <p:nvPr/>
          </p:nvGrpSpPr>
          <p:grpSpPr>
            <a:xfrm>
              <a:off x="4319951" y="4382161"/>
              <a:ext cx="1593156" cy="533871"/>
              <a:chOff x="1057173" y="1491638"/>
              <a:chExt cx="2139900" cy="1649787"/>
            </a:xfrm>
          </p:grpSpPr>
          <p:sp>
            <p:nvSpPr>
              <p:cNvPr id="930" name="Google Shape;930;p4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931" name="Google Shape;931;p4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932" name="Google Shape;932;p4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933" name="Google Shape;933;p41"/>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934" name="Google Shape;934;p41"/>
            <p:cNvGrpSpPr/>
            <p:nvPr/>
          </p:nvGrpSpPr>
          <p:grpSpPr>
            <a:xfrm>
              <a:off x="5425617" y="4381900"/>
              <a:ext cx="1814532" cy="533869"/>
              <a:chOff x="771854" y="1491644"/>
              <a:chExt cx="2354700" cy="1649781"/>
            </a:xfrm>
          </p:grpSpPr>
          <p:sp>
            <p:nvSpPr>
              <p:cNvPr id="935" name="Google Shape;935;p4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936" name="Google Shape;936;p41"/>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937" name="Google Shape;937;p41"/>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938" name="Google Shape;938;p41"/>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           </a:t>
                </a:r>
                <a:r>
                  <a:rPr lang="en" sz="700">
                    <a:solidFill>
                      <a:schemeClr val="dk1"/>
                    </a:solidFill>
                    <a:latin typeface="Roboto"/>
                    <a:ea typeface="Roboto"/>
                    <a:cs typeface="Roboto"/>
                    <a:sym typeface="Roboto"/>
                  </a:rPr>
                  <a:t>Deployment &amp; Adoption Strategy</a:t>
                </a:r>
                <a:endParaRPr sz="700">
                  <a:solidFill>
                    <a:schemeClr val="dk1"/>
                  </a:solidFill>
                  <a:latin typeface="Roboto"/>
                  <a:ea typeface="Roboto"/>
                  <a:cs typeface="Roboto"/>
                  <a:sym typeface="Roboto"/>
                </a:endParaRPr>
              </a:p>
            </p:txBody>
          </p:sp>
        </p:grpSp>
        <p:grpSp>
          <p:nvGrpSpPr>
            <p:cNvPr id="939" name="Google Shape;939;p41"/>
            <p:cNvGrpSpPr/>
            <p:nvPr/>
          </p:nvGrpSpPr>
          <p:grpSpPr>
            <a:xfrm>
              <a:off x="1914859" y="4381849"/>
              <a:ext cx="1436932" cy="533974"/>
              <a:chOff x="865157" y="1491321"/>
              <a:chExt cx="2232300" cy="1650104"/>
            </a:xfrm>
          </p:grpSpPr>
          <p:sp>
            <p:nvSpPr>
              <p:cNvPr id="940" name="Google Shape;940;p41"/>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941" name="Google Shape;941;p4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942" name="Google Shape;942;p41"/>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943" name="Google Shape;943;p4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pic>
        <p:nvPicPr>
          <p:cNvPr id="944" name="Google Shape;944;p41"/>
          <p:cNvPicPr preferRelativeResize="0"/>
          <p:nvPr/>
        </p:nvPicPr>
        <p:blipFill>
          <a:blip r:embed="rId3">
            <a:alphaModFix/>
          </a:blip>
          <a:stretch>
            <a:fillRect/>
          </a:stretch>
        </p:blipFill>
        <p:spPr>
          <a:xfrm>
            <a:off x="167020" y="4444752"/>
            <a:ext cx="598723" cy="523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42"/>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S</a:t>
            </a:r>
            <a:r>
              <a:rPr lang="en"/>
              <a:t>ummary</a:t>
            </a:r>
            <a:endParaRPr/>
          </a:p>
        </p:txBody>
      </p:sp>
      <p:sp>
        <p:nvSpPr>
          <p:cNvPr id="950" name="Google Shape;950;p42"/>
          <p:cNvSpPr txBox="1"/>
          <p:nvPr/>
        </p:nvSpPr>
        <p:spPr>
          <a:xfrm>
            <a:off x="3319725" y="905825"/>
            <a:ext cx="4870200" cy="1084500"/>
          </a:xfrm>
          <a:prstGeom prst="rect">
            <a:avLst/>
          </a:prstGeom>
          <a:solidFill>
            <a:srgbClr val="8C0303"/>
          </a:solidFill>
          <a:ln cap="flat" cmpd="sng" w="1905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298450" lvl="0" marL="457200" rtl="0" algn="just">
              <a:lnSpc>
                <a:spcPct val="115000"/>
              </a:lnSpc>
              <a:spcBef>
                <a:spcPts val="600"/>
              </a:spcBef>
              <a:spcAft>
                <a:spcPts val="0"/>
              </a:spcAft>
              <a:buClr>
                <a:schemeClr val="lt1"/>
              </a:buClr>
              <a:buSzPts val="1100"/>
              <a:buChar char="●"/>
            </a:pPr>
            <a:r>
              <a:rPr b="1" lang="en" sz="1100">
                <a:solidFill>
                  <a:schemeClr val="lt1"/>
                </a:solidFill>
                <a:highlight>
                  <a:srgbClr val="8C0302"/>
                </a:highlight>
              </a:rPr>
              <a:t>Building an RFM model based on K-means for </a:t>
            </a:r>
            <a:r>
              <a:rPr b="1" lang="en" sz="1100">
                <a:solidFill>
                  <a:schemeClr val="lt1"/>
                </a:solidFill>
                <a:highlight>
                  <a:srgbClr val="8C0302"/>
                </a:highlight>
              </a:rPr>
              <a:t>classifying.</a:t>
            </a:r>
            <a:endParaRPr b="1" sz="1100">
              <a:solidFill>
                <a:schemeClr val="lt1"/>
              </a:solidFill>
              <a:highlight>
                <a:srgbClr val="8C0302"/>
              </a:highlight>
            </a:endParaRPr>
          </a:p>
          <a:p>
            <a:pPr indent="-298450" lvl="0" marL="457200" rtl="0" algn="just">
              <a:lnSpc>
                <a:spcPct val="115000"/>
              </a:lnSpc>
              <a:spcBef>
                <a:spcPts val="0"/>
              </a:spcBef>
              <a:spcAft>
                <a:spcPts val="0"/>
              </a:spcAft>
              <a:buClr>
                <a:schemeClr val="lt1"/>
              </a:buClr>
              <a:buSzPts val="1100"/>
              <a:buChar char="●"/>
            </a:pPr>
            <a:r>
              <a:rPr b="1" lang="en" sz="1100">
                <a:solidFill>
                  <a:schemeClr val="lt1"/>
                </a:solidFill>
                <a:highlight>
                  <a:srgbClr val="8C0302"/>
                </a:highlight>
              </a:rPr>
              <a:t>Identify the consumption intentions of different customer groups and tailor sales strategies to suit local conditions.</a:t>
            </a:r>
            <a:endParaRPr b="1" sz="1100">
              <a:solidFill>
                <a:schemeClr val="lt1"/>
              </a:solidFill>
              <a:highlight>
                <a:srgbClr val="8C0302"/>
              </a:highlight>
            </a:endParaRPr>
          </a:p>
        </p:txBody>
      </p:sp>
      <p:sp>
        <p:nvSpPr>
          <p:cNvPr id="951" name="Google Shape;951;p42"/>
          <p:cNvSpPr txBox="1"/>
          <p:nvPr/>
        </p:nvSpPr>
        <p:spPr>
          <a:xfrm>
            <a:off x="1740513" y="905813"/>
            <a:ext cx="1579200" cy="1084500"/>
          </a:xfrm>
          <a:prstGeom prst="rect">
            <a:avLst/>
          </a:prstGeom>
          <a:solidFill>
            <a:schemeClr val="lt1"/>
          </a:solidFill>
          <a:ln cap="flat" cmpd="sng" w="1905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600"/>
              </a:spcBef>
              <a:spcAft>
                <a:spcPts val="600"/>
              </a:spcAft>
              <a:buNone/>
            </a:pPr>
            <a:r>
              <a:rPr b="1" lang="en">
                <a:solidFill>
                  <a:schemeClr val="dk2"/>
                </a:solidFill>
                <a:highlight>
                  <a:schemeClr val="lt1"/>
                </a:highlight>
              </a:rPr>
              <a:t>Our Solution</a:t>
            </a:r>
            <a:endParaRPr b="1" sz="1500">
              <a:solidFill>
                <a:schemeClr val="dk2"/>
              </a:solidFill>
              <a:highlight>
                <a:schemeClr val="lt1"/>
              </a:highlight>
            </a:endParaRPr>
          </a:p>
        </p:txBody>
      </p:sp>
      <p:sp>
        <p:nvSpPr>
          <p:cNvPr id="952" name="Google Shape;952;p42"/>
          <p:cNvSpPr txBox="1"/>
          <p:nvPr/>
        </p:nvSpPr>
        <p:spPr>
          <a:xfrm>
            <a:off x="3319725" y="1990195"/>
            <a:ext cx="4870200" cy="1084500"/>
          </a:xfrm>
          <a:prstGeom prst="rect">
            <a:avLst/>
          </a:prstGeom>
          <a:solidFill>
            <a:srgbClr val="8C0303"/>
          </a:solidFill>
          <a:ln cap="flat" cmpd="sng" w="1905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298450" lvl="0" marL="457200" rtl="0" algn="l">
              <a:lnSpc>
                <a:spcPct val="115000"/>
              </a:lnSpc>
              <a:spcBef>
                <a:spcPts val="600"/>
              </a:spcBef>
              <a:spcAft>
                <a:spcPts val="0"/>
              </a:spcAft>
              <a:buClr>
                <a:schemeClr val="lt1"/>
              </a:buClr>
              <a:buSzPts val="1100"/>
              <a:buChar char="●"/>
            </a:pPr>
            <a:r>
              <a:rPr b="1" lang="en" sz="1100">
                <a:solidFill>
                  <a:schemeClr val="lt1"/>
                </a:solidFill>
                <a:highlight>
                  <a:srgbClr val="8C0302"/>
                </a:highlight>
              </a:rPr>
              <a:t>The estimated additional revenue is $ </a:t>
            </a:r>
            <a:r>
              <a:rPr b="1" lang="en" sz="1200">
                <a:solidFill>
                  <a:schemeClr val="lt1"/>
                </a:solidFill>
                <a:latin typeface="Roboto"/>
                <a:ea typeface="Roboto"/>
                <a:cs typeface="Roboto"/>
                <a:sym typeface="Roboto"/>
              </a:rPr>
              <a:t>364,835</a:t>
            </a:r>
            <a:r>
              <a:rPr b="1" lang="en" sz="1100">
                <a:solidFill>
                  <a:schemeClr val="lt1"/>
                </a:solidFill>
                <a:highlight>
                  <a:srgbClr val="8C0302"/>
                </a:highlight>
              </a:rPr>
              <a:t> which brings significant economic benefits.</a:t>
            </a:r>
            <a:endParaRPr b="1" sz="1100">
              <a:solidFill>
                <a:schemeClr val="lt1"/>
              </a:solidFill>
              <a:highlight>
                <a:srgbClr val="8C0302"/>
              </a:highlight>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highlight>
                  <a:srgbClr val="8C0302"/>
                </a:highlight>
              </a:rPr>
              <a:t>Personalized recommendation algorithms help to enhance user retention and the perception of user consumption.</a:t>
            </a:r>
            <a:endParaRPr b="1" sz="1100">
              <a:solidFill>
                <a:schemeClr val="lt1"/>
              </a:solidFill>
              <a:highlight>
                <a:srgbClr val="8C0302"/>
              </a:highlight>
            </a:endParaRPr>
          </a:p>
        </p:txBody>
      </p:sp>
      <p:sp>
        <p:nvSpPr>
          <p:cNvPr id="953" name="Google Shape;953;p42"/>
          <p:cNvSpPr txBox="1"/>
          <p:nvPr/>
        </p:nvSpPr>
        <p:spPr>
          <a:xfrm>
            <a:off x="1740513" y="1990190"/>
            <a:ext cx="1579200" cy="1084500"/>
          </a:xfrm>
          <a:prstGeom prst="rect">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600"/>
              </a:spcBef>
              <a:spcAft>
                <a:spcPts val="600"/>
              </a:spcAft>
              <a:buNone/>
            </a:pPr>
            <a:r>
              <a:rPr b="1" lang="en">
                <a:solidFill>
                  <a:schemeClr val="dk2"/>
                </a:solidFill>
                <a:highlight>
                  <a:schemeClr val="lt1"/>
                </a:highlight>
              </a:rPr>
              <a:t>Business Value</a:t>
            </a:r>
            <a:endParaRPr b="1">
              <a:solidFill>
                <a:schemeClr val="dk2"/>
              </a:solidFill>
              <a:highlight>
                <a:schemeClr val="lt1"/>
              </a:highlight>
            </a:endParaRPr>
          </a:p>
        </p:txBody>
      </p:sp>
      <p:sp>
        <p:nvSpPr>
          <p:cNvPr id="954" name="Google Shape;954;p42"/>
          <p:cNvSpPr txBox="1"/>
          <p:nvPr/>
        </p:nvSpPr>
        <p:spPr>
          <a:xfrm>
            <a:off x="3319725" y="3066658"/>
            <a:ext cx="4870200" cy="1084500"/>
          </a:xfrm>
          <a:prstGeom prst="rect">
            <a:avLst/>
          </a:prstGeom>
          <a:solidFill>
            <a:srgbClr val="8C0303"/>
          </a:solidFill>
          <a:ln cap="flat" cmpd="sng" w="1905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298450" lvl="0" marL="457200" rtl="0" algn="l">
              <a:lnSpc>
                <a:spcPct val="115000"/>
              </a:lnSpc>
              <a:spcBef>
                <a:spcPts val="600"/>
              </a:spcBef>
              <a:spcAft>
                <a:spcPts val="0"/>
              </a:spcAft>
              <a:buClr>
                <a:schemeClr val="lt1"/>
              </a:buClr>
              <a:buSzPts val="1100"/>
              <a:buChar char="●"/>
            </a:pPr>
            <a:r>
              <a:rPr b="1" lang="en" sz="1100">
                <a:solidFill>
                  <a:schemeClr val="lt1"/>
                </a:solidFill>
                <a:highlight>
                  <a:srgbClr val="8C0302"/>
                </a:highlight>
              </a:rPr>
              <a:t>Conduct an algorithm pilot among the top 15% customers.</a:t>
            </a:r>
            <a:endParaRPr b="1" sz="1100">
              <a:solidFill>
                <a:schemeClr val="lt1"/>
              </a:solidFill>
              <a:highlight>
                <a:srgbClr val="8C0302"/>
              </a:highlight>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highlight>
                  <a:srgbClr val="8C0302"/>
                </a:highlight>
              </a:rPr>
              <a:t>Establish a timeline for optimizing and improving the algorithm, and gradually roll out the algorithm to more consumers.</a:t>
            </a:r>
            <a:endParaRPr b="1" sz="1100">
              <a:solidFill>
                <a:schemeClr val="lt1"/>
              </a:solidFill>
              <a:highlight>
                <a:srgbClr val="8C0302"/>
              </a:highlight>
            </a:endParaRPr>
          </a:p>
        </p:txBody>
      </p:sp>
      <p:sp>
        <p:nvSpPr>
          <p:cNvPr id="955" name="Google Shape;955;p42"/>
          <p:cNvSpPr txBox="1"/>
          <p:nvPr/>
        </p:nvSpPr>
        <p:spPr>
          <a:xfrm>
            <a:off x="1740513" y="3066660"/>
            <a:ext cx="1579200" cy="1084500"/>
          </a:xfrm>
          <a:prstGeom prst="rect">
            <a:avLst/>
          </a:prstGeom>
          <a:solidFill>
            <a:schemeClr val="lt1"/>
          </a:solidFill>
          <a:ln cap="flat" cmpd="sng" w="1905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600"/>
              </a:spcBef>
              <a:spcAft>
                <a:spcPts val="600"/>
              </a:spcAft>
              <a:buNone/>
            </a:pPr>
            <a:r>
              <a:rPr b="1" lang="en">
                <a:solidFill>
                  <a:schemeClr val="dk2"/>
                </a:solidFill>
                <a:highlight>
                  <a:schemeClr val="lt1"/>
                </a:highlight>
              </a:rPr>
              <a:t>Implementation </a:t>
            </a:r>
            <a:endParaRPr b="1">
              <a:solidFill>
                <a:schemeClr val="dk2"/>
              </a:solidFill>
              <a:highlight>
                <a:schemeClr val="lt1"/>
              </a:highlight>
            </a:endParaRPr>
          </a:p>
        </p:txBody>
      </p:sp>
      <p:pic>
        <p:nvPicPr>
          <p:cNvPr id="956" name="Google Shape;956;p42"/>
          <p:cNvPicPr preferRelativeResize="0"/>
          <p:nvPr/>
        </p:nvPicPr>
        <p:blipFill>
          <a:blip r:embed="rId3">
            <a:alphaModFix/>
          </a:blip>
          <a:stretch>
            <a:fillRect/>
          </a:stretch>
        </p:blipFill>
        <p:spPr>
          <a:xfrm>
            <a:off x="721700" y="1173725"/>
            <a:ext cx="548700" cy="548700"/>
          </a:xfrm>
          <a:prstGeom prst="rect">
            <a:avLst/>
          </a:prstGeom>
          <a:noFill/>
          <a:ln>
            <a:noFill/>
          </a:ln>
        </p:spPr>
      </p:pic>
      <p:pic>
        <p:nvPicPr>
          <p:cNvPr id="957" name="Google Shape;957;p42"/>
          <p:cNvPicPr preferRelativeResize="0"/>
          <p:nvPr/>
        </p:nvPicPr>
        <p:blipFill>
          <a:blip r:embed="rId4">
            <a:alphaModFix/>
          </a:blip>
          <a:stretch>
            <a:fillRect/>
          </a:stretch>
        </p:blipFill>
        <p:spPr>
          <a:xfrm>
            <a:off x="721700" y="2258099"/>
            <a:ext cx="548700" cy="548700"/>
          </a:xfrm>
          <a:prstGeom prst="rect">
            <a:avLst/>
          </a:prstGeom>
          <a:noFill/>
          <a:ln>
            <a:noFill/>
          </a:ln>
        </p:spPr>
      </p:pic>
      <p:pic>
        <p:nvPicPr>
          <p:cNvPr id="958" name="Google Shape;958;p42"/>
          <p:cNvPicPr preferRelativeResize="0"/>
          <p:nvPr/>
        </p:nvPicPr>
        <p:blipFill>
          <a:blip r:embed="rId5">
            <a:alphaModFix/>
          </a:blip>
          <a:stretch>
            <a:fillRect/>
          </a:stretch>
        </p:blipFill>
        <p:spPr>
          <a:xfrm>
            <a:off x="721700" y="3342475"/>
            <a:ext cx="548700" cy="548700"/>
          </a:xfrm>
          <a:prstGeom prst="rect">
            <a:avLst/>
          </a:prstGeom>
          <a:noFill/>
          <a:ln>
            <a:noFill/>
          </a:ln>
        </p:spPr>
      </p:pic>
      <p:grpSp>
        <p:nvGrpSpPr>
          <p:cNvPr id="959" name="Google Shape;959;p42"/>
          <p:cNvGrpSpPr/>
          <p:nvPr/>
        </p:nvGrpSpPr>
        <p:grpSpPr>
          <a:xfrm>
            <a:off x="1494449" y="4609238"/>
            <a:ext cx="6784942" cy="534249"/>
            <a:chOff x="947307" y="4381849"/>
            <a:chExt cx="6292842" cy="534249"/>
          </a:xfrm>
        </p:grpSpPr>
        <p:grpSp>
          <p:nvGrpSpPr>
            <p:cNvPr id="960" name="Google Shape;960;p42"/>
            <p:cNvGrpSpPr/>
            <p:nvPr/>
          </p:nvGrpSpPr>
          <p:grpSpPr>
            <a:xfrm>
              <a:off x="947307" y="4382100"/>
              <a:ext cx="1152936" cy="533997"/>
              <a:chOff x="1083025" y="1491248"/>
              <a:chExt cx="1844108" cy="1650177"/>
            </a:xfrm>
          </p:grpSpPr>
          <p:sp>
            <p:nvSpPr>
              <p:cNvPr id="961" name="Google Shape;961;p42"/>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962" name="Google Shape;962;p4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963" name="Google Shape;963;p4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964" name="Google Shape;964;p4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965" name="Google Shape;965;p42"/>
            <p:cNvGrpSpPr/>
            <p:nvPr/>
          </p:nvGrpSpPr>
          <p:grpSpPr>
            <a:xfrm>
              <a:off x="3021771" y="4382169"/>
              <a:ext cx="1437155" cy="533868"/>
              <a:chOff x="811648" y="1491646"/>
              <a:chExt cx="2232300" cy="1649779"/>
            </a:xfrm>
          </p:grpSpPr>
          <p:sp>
            <p:nvSpPr>
              <p:cNvPr id="966" name="Google Shape;966;p42"/>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967" name="Google Shape;967;p4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968" name="Google Shape;968;p4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969" name="Google Shape;969;p4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970" name="Google Shape;970;p42"/>
            <p:cNvGrpSpPr/>
            <p:nvPr/>
          </p:nvGrpSpPr>
          <p:grpSpPr>
            <a:xfrm>
              <a:off x="4319951" y="4382161"/>
              <a:ext cx="1593156" cy="533871"/>
              <a:chOff x="1057173" y="1491638"/>
              <a:chExt cx="2139900" cy="1649787"/>
            </a:xfrm>
          </p:grpSpPr>
          <p:sp>
            <p:nvSpPr>
              <p:cNvPr id="971" name="Google Shape;971;p4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972" name="Google Shape;972;p4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973" name="Google Shape;973;p4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974" name="Google Shape;974;p42"/>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975" name="Google Shape;975;p42"/>
            <p:cNvGrpSpPr/>
            <p:nvPr/>
          </p:nvGrpSpPr>
          <p:grpSpPr>
            <a:xfrm>
              <a:off x="5425617" y="4381900"/>
              <a:ext cx="1814532" cy="533869"/>
              <a:chOff x="771854" y="1491644"/>
              <a:chExt cx="2354700" cy="1649781"/>
            </a:xfrm>
          </p:grpSpPr>
          <p:sp>
            <p:nvSpPr>
              <p:cNvPr id="976" name="Google Shape;976;p4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977" name="Google Shape;977;p42"/>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978" name="Google Shape;978;p42"/>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979" name="Google Shape;979;p42"/>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           </a:t>
                </a:r>
                <a:r>
                  <a:rPr lang="en" sz="700">
                    <a:solidFill>
                      <a:schemeClr val="dk1"/>
                    </a:solidFill>
                    <a:latin typeface="Roboto"/>
                    <a:ea typeface="Roboto"/>
                    <a:cs typeface="Roboto"/>
                    <a:sym typeface="Roboto"/>
                  </a:rPr>
                  <a:t>Deployment &amp; Adoption Strategy</a:t>
                </a:r>
                <a:endParaRPr sz="700">
                  <a:solidFill>
                    <a:schemeClr val="dk1"/>
                  </a:solidFill>
                  <a:latin typeface="Roboto"/>
                  <a:ea typeface="Roboto"/>
                  <a:cs typeface="Roboto"/>
                  <a:sym typeface="Roboto"/>
                </a:endParaRPr>
              </a:p>
            </p:txBody>
          </p:sp>
        </p:grpSp>
        <p:grpSp>
          <p:nvGrpSpPr>
            <p:cNvPr id="980" name="Google Shape;980;p42"/>
            <p:cNvGrpSpPr/>
            <p:nvPr/>
          </p:nvGrpSpPr>
          <p:grpSpPr>
            <a:xfrm>
              <a:off x="1914859" y="4381849"/>
              <a:ext cx="1436932" cy="533974"/>
              <a:chOff x="865157" y="1491321"/>
              <a:chExt cx="2232300" cy="1650104"/>
            </a:xfrm>
          </p:grpSpPr>
          <p:sp>
            <p:nvSpPr>
              <p:cNvPr id="981" name="Google Shape;981;p42"/>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982" name="Google Shape;982;p4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983" name="Google Shape;983;p42"/>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984" name="Google Shape;984;p4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pic>
        <p:nvPicPr>
          <p:cNvPr id="985" name="Google Shape;985;p42"/>
          <p:cNvPicPr preferRelativeResize="0"/>
          <p:nvPr/>
        </p:nvPicPr>
        <p:blipFill>
          <a:blip r:embed="rId6">
            <a:alphaModFix/>
          </a:blip>
          <a:stretch>
            <a:fillRect/>
          </a:stretch>
        </p:blipFill>
        <p:spPr>
          <a:xfrm>
            <a:off x="167020" y="4444752"/>
            <a:ext cx="598723" cy="523874"/>
          </a:xfrm>
          <a:prstGeom prst="rect">
            <a:avLst/>
          </a:prstGeom>
          <a:noFill/>
          <a:ln>
            <a:noFill/>
          </a:ln>
        </p:spPr>
      </p:pic>
      <p:sp>
        <p:nvSpPr>
          <p:cNvPr id="986" name="Google Shape;986;p42"/>
          <p:cNvSpPr txBox="1"/>
          <p:nvPr>
            <p:ph idx="12" type="sldNum"/>
          </p:nvPr>
        </p:nvSpPr>
        <p:spPr>
          <a:xfrm>
            <a:off x="8498525" y="4759100"/>
            <a:ext cx="4074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000"/>
              <a:t>‹#›</a:t>
            </a:fld>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0" name="Shape 990"/>
        <p:cNvGrpSpPr/>
        <p:nvPr/>
      </p:nvGrpSpPr>
      <p:grpSpPr>
        <a:xfrm>
          <a:off x="0" y="0"/>
          <a:ext cx="0" cy="0"/>
          <a:chOff x="0" y="0"/>
          <a:chExt cx="0" cy="0"/>
        </a:xfrm>
      </p:grpSpPr>
      <p:sp>
        <p:nvSpPr>
          <p:cNvPr id="991" name="Google Shape;991;p43"/>
          <p:cNvSpPr txBox="1"/>
          <p:nvPr>
            <p:ph type="ctrTitle"/>
          </p:nvPr>
        </p:nvSpPr>
        <p:spPr>
          <a:xfrm>
            <a:off x="0" y="0"/>
            <a:ext cx="9144000" cy="5143500"/>
          </a:xfrm>
          <a:prstGeom prst="rect">
            <a:avLst/>
          </a:prstGeom>
          <a:solidFill>
            <a:srgbClr val="F2F2F2">
              <a:alpha val="67450"/>
            </a:srgbClr>
          </a:solidFill>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4380"/>
              <a:t>Appendix</a:t>
            </a:r>
            <a:endParaRPr sz="4380"/>
          </a:p>
        </p:txBody>
      </p:sp>
      <p:pic>
        <p:nvPicPr>
          <p:cNvPr id="992" name="Google Shape;992;p43"/>
          <p:cNvPicPr preferRelativeResize="0"/>
          <p:nvPr/>
        </p:nvPicPr>
        <p:blipFill>
          <a:blip r:embed="rId4">
            <a:alphaModFix/>
          </a:blip>
          <a:stretch>
            <a:fillRect/>
          </a:stretch>
        </p:blipFill>
        <p:spPr>
          <a:xfrm>
            <a:off x="167020" y="4444752"/>
            <a:ext cx="598723" cy="5238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44"/>
          <p:cNvSpPr txBox="1"/>
          <p:nvPr/>
        </p:nvSpPr>
        <p:spPr>
          <a:xfrm>
            <a:off x="6815700" y="1051875"/>
            <a:ext cx="2328300" cy="2524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t>Top Sellers</a:t>
            </a:r>
            <a:r>
              <a:rPr lang="en" sz="1200"/>
              <a:t>: History, Music, Contemporary history dominate sales and revenue.</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b="1" lang="en" sz="1200"/>
              <a:t>Balanced Demand</a:t>
            </a:r>
            <a:r>
              <a:rPr lang="en" sz="1200"/>
              <a:t>: Genres like hooby and learning show consistent performance.</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rPr b="1" lang="en" sz="1200"/>
              <a:t>Low Performers</a:t>
            </a:r>
            <a:r>
              <a:rPr lang="en" sz="1200"/>
              <a:t>: Niche genres (e.g., Maps, Sports) contribute minimally, offering growth potential.</a:t>
            </a:r>
            <a:endParaRPr sz="1200"/>
          </a:p>
          <a:p>
            <a:pPr indent="0" lvl="0" marL="0" rtl="0" algn="l">
              <a:spcBef>
                <a:spcPts val="0"/>
              </a:spcBef>
              <a:spcAft>
                <a:spcPts val="0"/>
              </a:spcAft>
              <a:buNone/>
            </a:pPr>
            <a:r>
              <a:t/>
            </a:r>
            <a:endParaRPr/>
          </a:p>
        </p:txBody>
      </p:sp>
      <p:sp>
        <p:nvSpPr>
          <p:cNvPr id="998" name="Google Shape;998;p44"/>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Distribution of Genres</a:t>
            </a:r>
            <a:endParaRPr/>
          </a:p>
        </p:txBody>
      </p:sp>
      <p:pic>
        <p:nvPicPr>
          <p:cNvPr id="999" name="Google Shape;999;p44"/>
          <p:cNvPicPr preferRelativeResize="0"/>
          <p:nvPr/>
        </p:nvPicPr>
        <p:blipFill>
          <a:blip r:embed="rId3">
            <a:alphaModFix/>
          </a:blip>
          <a:stretch>
            <a:fillRect/>
          </a:stretch>
        </p:blipFill>
        <p:spPr>
          <a:xfrm>
            <a:off x="370447" y="600125"/>
            <a:ext cx="6292850" cy="3867129"/>
          </a:xfrm>
          <a:prstGeom prst="rect">
            <a:avLst/>
          </a:prstGeom>
          <a:noFill/>
          <a:ln>
            <a:noFill/>
          </a:ln>
        </p:spPr>
      </p:pic>
      <p:pic>
        <p:nvPicPr>
          <p:cNvPr id="1000" name="Google Shape;1000;p44"/>
          <p:cNvPicPr preferRelativeResize="0"/>
          <p:nvPr/>
        </p:nvPicPr>
        <p:blipFill>
          <a:blip r:embed="rId4">
            <a:alphaModFix/>
          </a:blip>
          <a:stretch>
            <a:fillRect/>
          </a:stretch>
        </p:blipFill>
        <p:spPr>
          <a:xfrm>
            <a:off x="167020" y="4444752"/>
            <a:ext cx="598723" cy="523874"/>
          </a:xfrm>
          <a:prstGeom prst="rect">
            <a:avLst/>
          </a:prstGeom>
          <a:noFill/>
          <a:ln>
            <a:noFill/>
          </a:ln>
        </p:spPr>
      </p:pic>
      <p:grpSp>
        <p:nvGrpSpPr>
          <p:cNvPr id="1001" name="Google Shape;1001;p44"/>
          <p:cNvGrpSpPr/>
          <p:nvPr/>
        </p:nvGrpSpPr>
        <p:grpSpPr>
          <a:xfrm>
            <a:off x="1494449" y="4609238"/>
            <a:ext cx="6784942" cy="534249"/>
            <a:chOff x="947307" y="4381849"/>
            <a:chExt cx="6292842" cy="534249"/>
          </a:xfrm>
        </p:grpSpPr>
        <p:grpSp>
          <p:nvGrpSpPr>
            <p:cNvPr id="1002" name="Google Shape;1002;p44"/>
            <p:cNvGrpSpPr/>
            <p:nvPr/>
          </p:nvGrpSpPr>
          <p:grpSpPr>
            <a:xfrm>
              <a:off x="947307" y="4382100"/>
              <a:ext cx="1152936" cy="533997"/>
              <a:chOff x="1083025" y="1491248"/>
              <a:chExt cx="1844108" cy="1650177"/>
            </a:xfrm>
          </p:grpSpPr>
          <p:sp>
            <p:nvSpPr>
              <p:cNvPr id="1003" name="Google Shape;1003;p44"/>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004" name="Google Shape;1004;p4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005" name="Google Shape;1005;p4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06" name="Google Shape;1006;p4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007" name="Google Shape;1007;p44"/>
            <p:cNvGrpSpPr/>
            <p:nvPr/>
          </p:nvGrpSpPr>
          <p:grpSpPr>
            <a:xfrm>
              <a:off x="1914859" y="4381849"/>
              <a:ext cx="2462771" cy="533974"/>
              <a:chOff x="865157" y="1491321"/>
              <a:chExt cx="3825961" cy="1650104"/>
            </a:xfrm>
          </p:grpSpPr>
          <p:sp>
            <p:nvSpPr>
              <p:cNvPr id="1008" name="Google Shape;1008;p44"/>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chemeClr val="dk1"/>
                    </a:solidFill>
                    <a:latin typeface="Roboto"/>
                    <a:ea typeface="Roboto"/>
                    <a:cs typeface="Roboto"/>
                    <a:sym typeface="Roboto"/>
                  </a:rPr>
                  <a:t>Solution Overview</a:t>
                </a:r>
                <a:endParaRPr sz="7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009" name="Google Shape;1009;p4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010" name="Google Shape;1010;p44"/>
              <p:cNvSpPr/>
              <p:nvPr/>
            </p:nvSpPr>
            <p:spPr>
              <a:xfrm flipH="1">
                <a:off x="2856308" y="230747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11" name="Google Shape;1011;p44"/>
              <p:cNvSpPr/>
              <p:nvPr/>
            </p:nvSpPr>
            <p:spPr>
              <a:xfrm>
                <a:off x="2856318" y="2460295"/>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012" name="Google Shape;1012;p44"/>
            <p:cNvGrpSpPr/>
            <p:nvPr/>
          </p:nvGrpSpPr>
          <p:grpSpPr>
            <a:xfrm>
              <a:off x="2055015" y="4382169"/>
              <a:ext cx="2403910" cy="533868"/>
              <a:chOff x="-689991" y="1491646"/>
              <a:chExt cx="3733940" cy="1649779"/>
            </a:xfrm>
          </p:grpSpPr>
          <p:sp>
            <p:nvSpPr>
              <p:cNvPr id="1013" name="Google Shape;1013;p44"/>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014" name="Google Shape;1014;p4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015" name="Google Shape;1015;p44"/>
              <p:cNvSpPr/>
              <p:nvPr/>
            </p:nvSpPr>
            <p:spPr>
              <a:xfrm flipH="1">
                <a:off x="-689983" y="2306818"/>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16" name="Google Shape;1016;p44"/>
              <p:cNvSpPr/>
              <p:nvPr/>
            </p:nvSpPr>
            <p:spPr>
              <a:xfrm>
                <a:off x="-689991" y="245959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017" name="Google Shape;1017;p44"/>
            <p:cNvGrpSpPr/>
            <p:nvPr/>
          </p:nvGrpSpPr>
          <p:grpSpPr>
            <a:xfrm>
              <a:off x="4319951" y="4382161"/>
              <a:ext cx="1593156" cy="533871"/>
              <a:chOff x="1057173" y="1491638"/>
              <a:chExt cx="2139900" cy="1649787"/>
            </a:xfrm>
          </p:grpSpPr>
          <p:sp>
            <p:nvSpPr>
              <p:cNvPr id="1018" name="Google Shape;1018;p4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019" name="Google Shape;1019;p4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20" name="Google Shape;1020;p4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21" name="Google Shape;1021;p44"/>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022" name="Google Shape;1022;p44"/>
            <p:cNvGrpSpPr/>
            <p:nvPr/>
          </p:nvGrpSpPr>
          <p:grpSpPr>
            <a:xfrm>
              <a:off x="5425617" y="4381900"/>
              <a:ext cx="1814532" cy="533869"/>
              <a:chOff x="771854" y="1491644"/>
              <a:chExt cx="2354700" cy="1649781"/>
            </a:xfrm>
          </p:grpSpPr>
          <p:sp>
            <p:nvSpPr>
              <p:cNvPr id="1023" name="Google Shape;1023;p4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024" name="Google Shape;1024;p4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25" name="Google Shape;1025;p4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26" name="Google Shape;1026;p44"/>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486000" y="1938901"/>
            <a:ext cx="2638200" cy="1570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1400"/>
              <a:buFont typeface="Arial"/>
              <a:buNone/>
            </a:pPr>
            <a:r>
              <a:rPr b="1" lang="en"/>
              <a:t>Agenda</a:t>
            </a:r>
            <a:endParaRPr b="1"/>
          </a:p>
        </p:txBody>
      </p:sp>
      <p:graphicFrame>
        <p:nvGraphicFramePr>
          <p:cNvPr id="142" name="Google Shape;142;p27"/>
          <p:cNvGraphicFramePr/>
          <p:nvPr/>
        </p:nvGraphicFramePr>
        <p:xfrm>
          <a:off x="4053200" y="862175"/>
          <a:ext cx="3000000" cy="3000000"/>
        </p:xfrm>
        <a:graphic>
          <a:graphicData uri="http://schemas.openxmlformats.org/drawingml/2006/table">
            <a:tbl>
              <a:tblPr>
                <a:noFill/>
                <a:tableStyleId>{F16A12D2-0BE0-4BEC-BB9B-3A04350568CB}</a:tableStyleId>
              </a:tblPr>
              <a:tblGrid>
                <a:gridCol w="721650"/>
                <a:gridCol w="4419600"/>
              </a:tblGrid>
              <a:tr h="381000">
                <a:tc>
                  <a:txBody>
                    <a:bodyPr/>
                    <a:lstStyle/>
                    <a:p>
                      <a:pPr indent="0" lvl="0" marL="0" rtl="0" algn="l">
                        <a:spcBef>
                          <a:spcPts val="0"/>
                        </a:spcBef>
                        <a:spcAft>
                          <a:spcPts val="0"/>
                        </a:spcAft>
                        <a:buNone/>
                      </a:pPr>
                      <a:r>
                        <a:rPr b="1" lang="en" sz="2800">
                          <a:solidFill>
                            <a:schemeClr val="dk1"/>
                          </a:solidFill>
                        </a:rPr>
                        <a:t>1</a:t>
                      </a:r>
                      <a:endParaRPr b="1" sz="2800">
                        <a:solidFill>
                          <a:schemeClr val="dk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2100">
                          <a:solidFill>
                            <a:schemeClr val="dk1"/>
                          </a:solidFill>
                        </a:rPr>
                        <a:t>Team Introduction</a:t>
                      </a:r>
                      <a:endParaRPr b="1" sz="2100">
                        <a:solidFill>
                          <a:schemeClr val="dk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2800">
                          <a:solidFill>
                            <a:schemeClr val="dk1"/>
                          </a:solidFill>
                        </a:rPr>
                        <a:t>2</a:t>
                      </a:r>
                      <a:endParaRPr b="1" sz="2800">
                        <a:solidFill>
                          <a:schemeClr val="dk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2100">
                          <a:solidFill>
                            <a:schemeClr val="dk1"/>
                          </a:solidFill>
                        </a:rPr>
                        <a:t>Solution Overview</a:t>
                      </a:r>
                      <a:endParaRPr b="1" sz="2100">
                        <a:solidFill>
                          <a:schemeClr val="dk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2800">
                          <a:solidFill>
                            <a:schemeClr val="dk1"/>
                          </a:solidFill>
                        </a:rPr>
                        <a:t>3</a:t>
                      </a:r>
                      <a:endParaRPr b="1" sz="2800">
                        <a:solidFill>
                          <a:schemeClr val="dk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2100">
                          <a:solidFill>
                            <a:schemeClr val="dk1"/>
                          </a:solidFill>
                        </a:rPr>
                        <a:t>Modeling Process</a:t>
                      </a:r>
                      <a:endParaRPr b="1" sz="2100">
                        <a:solidFill>
                          <a:schemeClr val="dk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2800">
                          <a:solidFill>
                            <a:schemeClr val="dk1"/>
                          </a:solidFill>
                        </a:rPr>
                        <a:t>4</a:t>
                      </a:r>
                      <a:endParaRPr b="1" sz="2800">
                        <a:solidFill>
                          <a:schemeClr val="dk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2100">
                          <a:solidFill>
                            <a:schemeClr val="dk1"/>
                          </a:solidFill>
                        </a:rPr>
                        <a:t>Model Results &amp; Business Value</a:t>
                      </a:r>
                      <a:endParaRPr b="1" sz="2100">
                        <a:solidFill>
                          <a:schemeClr val="dk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2800">
                          <a:solidFill>
                            <a:schemeClr val="dk1"/>
                          </a:solidFill>
                        </a:rPr>
                        <a:t>5</a:t>
                      </a:r>
                      <a:endParaRPr b="1" sz="2800">
                        <a:solidFill>
                          <a:schemeClr val="dk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2100">
                          <a:solidFill>
                            <a:schemeClr val="dk1"/>
                          </a:solidFill>
                        </a:rPr>
                        <a:t>Deployment &amp; Adoption Strategy</a:t>
                      </a:r>
                      <a:endParaRPr b="1" sz="2100">
                        <a:solidFill>
                          <a:schemeClr val="dk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45"/>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Outlier Analysis</a:t>
            </a:r>
            <a:endParaRPr/>
          </a:p>
        </p:txBody>
      </p:sp>
      <p:sp>
        <p:nvSpPr>
          <p:cNvPr id="1032" name="Google Shape;1032;p45"/>
          <p:cNvSpPr txBox="1"/>
          <p:nvPr/>
        </p:nvSpPr>
        <p:spPr>
          <a:xfrm>
            <a:off x="-113550" y="875550"/>
            <a:ext cx="3451800" cy="38181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Distribution of customer sales (monetary values) is hugely right skewed, with a majority of values concentrated towards lower sales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Outliers may have an impact on clustering models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Elbow method for determining cutoff for outliers</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Char char="-"/>
            </a:pPr>
            <a:r>
              <a:rPr lang="en"/>
              <a:t>Most data (88%) captured lies &lt; 1 standard deviation away</a:t>
            </a:r>
            <a:endParaRPr/>
          </a:p>
        </p:txBody>
      </p:sp>
      <p:pic>
        <p:nvPicPr>
          <p:cNvPr id="1033" name="Google Shape;1033;p45"/>
          <p:cNvPicPr preferRelativeResize="0"/>
          <p:nvPr/>
        </p:nvPicPr>
        <p:blipFill>
          <a:blip r:embed="rId3">
            <a:alphaModFix/>
          </a:blip>
          <a:stretch>
            <a:fillRect/>
          </a:stretch>
        </p:blipFill>
        <p:spPr>
          <a:xfrm>
            <a:off x="167020" y="4444752"/>
            <a:ext cx="598723" cy="523874"/>
          </a:xfrm>
          <a:prstGeom prst="rect">
            <a:avLst/>
          </a:prstGeom>
          <a:noFill/>
          <a:ln>
            <a:noFill/>
          </a:ln>
        </p:spPr>
      </p:pic>
      <p:pic>
        <p:nvPicPr>
          <p:cNvPr id="1034" name="Google Shape;1034;p45"/>
          <p:cNvPicPr preferRelativeResize="0"/>
          <p:nvPr/>
        </p:nvPicPr>
        <p:blipFill>
          <a:blip r:embed="rId4">
            <a:alphaModFix/>
          </a:blip>
          <a:stretch>
            <a:fillRect/>
          </a:stretch>
        </p:blipFill>
        <p:spPr>
          <a:xfrm>
            <a:off x="3247325" y="747725"/>
            <a:ext cx="5831672" cy="3351176"/>
          </a:xfrm>
          <a:prstGeom prst="rect">
            <a:avLst/>
          </a:prstGeom>
          <a:noFill/>
          <a:ln>
            <a:noFill/>
          </a:ln>
        </p:spPr>
      </p:pic>
      <p:grpSp>
        <p:nvGrpSpPr>
          <p:cNvPr id="1035" name="Google Shape;1035;p45"/>
          <p:cNvGrpSpPr/>
          <p:nvPr/>
        </p:nvGrpSpPr>
        <p:grpSpPr>
          <a:xfrm>
            <a:off x="1494449" y="4609238"/>
            <a:ext cx="6784942" cy="534249"/>
            <a:chOff x="947307" y="4381849"/>
            <a:chExt cx="6292842" cy="534249"/>
          </a:xfrm>
        </p:grpSpPr>
        <p:grpSp>
          <p:nvGrpSpPr>
            <p:cNvPr id="1036" name="Google Shape;1036;p45"/>
            <p:cNvGrpSpPr/>
            <p:nvPr/>
          </p:nvGrpSpPr>
          <p:grpSpPr>
            <a:xfrm>
              <a:off x="947307" y="4382100"/>
              <a:ext cx="1152936" cy="533997"/>
              <a:chOff x="1083025" y="1491248"/>
              <a:chExt cx="1844108" cy="1650177"/>
            </a:xfrm>
          </p:grpSpPr>
          <p:sp>
            <p:nvSpPr>
              <p:cNvPr id="1037" name="Google Shape;1037;p45"/>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038" name="Google Shape;1038;p4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039" name="Google Shape;1039;p45"/>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40" name="Google Shape;1040;p4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041" name="Google Shape;1041;p45"/>
            <p:cNvGrpSpPr/>
            <p:nvPr/>
          </p:nvGrpSpPr>
          <p:grpSpPr>
            <a:xfrm>
              <a:off x="1914859" y="4381849"/>
              <a:ext cx="2462771" cy="533974"/>
              <a:chOff x="865157" y="1491321"/>
              <a:chExt cx="3825961" cy="1650104"/>
            </a:xfrm>
          </p:grpSpPr>
          <p:sp>
            <p:nvSpPr>
              <p:cNvPr id="1042" name="Google Shape;1042;p45"/>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chemeClr val="dk1"/>
                    </a:solidFill>
                    <a:latin typeface="Roboto"/>
                    <a:ea typeface="Roboto"/>
                    <a:cs typeface="Roboto"/>
                    <a:sym typeface="Roboto"/>
                  </a:rPr>
                  <a:t>Solution Overview</a:t>
                </a:r>
                <a:endParaRPr sz="7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043" name="Google Shape;1043;p4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044" name="Google Shape;1044;p45"/>
              <p:cNvSpPr/>
              <p:nvPr/>
            </p:nvSpPr>
            <p:spPr>
              <a:xfrm flipH="1">
                <a:off x="2856308" y="230747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45" name="Google Shape;1045;p45"/>
              <p:cNvSpPr/>
              <p:nvPr/>
            </p:nvSpPr>
            <p:spPr>
              <a:xfrm>
                <a:off x="2856318" y="2460295"/>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046" name="Google Shape;1046;p45"/>
            <p:cNvGrpSpPr/>
            <p:nvPr/>
          </p:nvGrpSpPr>
          <p:grpSpPr>
            <a:xfrm>
              <a:off x="2055015" y="4382169"/>
              <a:ext cx="2403910" cy="533868"/>
              <a:chOff x="-689991" y="1491646"/>
              <a:chExt cx="3733940" cy="1649779"/>
            </a:xfrm>
          </p:grpSpPr>
          <p:sp>
            <p:nvSpPr>
              <p:cNvPr id="1047" name="Google Shape;1047;p45"/>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048" name="Google Shape;1048;p4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049" name="Google Shape;1049;p45"/>
              <p:cNvSpPr/>
              <p:nvPr/>
            </p:nvSpPr>
            <p:spPr>
              <a:xfrm flipH="1">
                <a:off x="-689983" y="2306818"/>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50" name="Google Shape;1050;p45"/>
              <p:cNvSpPr/>
              <p:nvPr/>
            </p:nvSpPr>
            <p:spPr>
              <a:xfrm>
                <a:off x="-689991" y="245959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051" name="Google Shape;1051;p45"/>
            <p:cNvGrpSpPr/>
            <p:nvPr/>
          </p:nvGrpSpPr>
          <p:grpSpPr>
            <a:xfrm>
              <a:off x="4319951" y="4382161"/>
              <a:ext cx="1593156" cy="533871"/>
              <a:chOff x="1057173" y="1491638"/>
              <a:chExt cx="2139900" cy="1649787"/>
            </a:xfrm>
          </p:grpSpPr>
          <p:sp>
            <p:nvSpPr>
              <p:cNvPr id="1052" name="Google Shape;1052;p4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053" name="Google Shape;1053;p45"/>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54" name="Google Shape;1054;p4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55" name="Google Shape;1055;p45"/>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056" name="Google Shape;1056;p45"/>
            <p:cNvGrpSpPr/>
            <p:nvPr/>
          </p:nvGrpSpPr>
          <p:grpSpPr>
            <a:xfrm>
              <a:off x="5425617" y="4381900"/>
              <a:ext cx="1814532" cy="533869"/>
              <a:chOff x="771854" y="1491644"/>
              <a:chExt cx="2354700" cy="1649781"/>
            </a:xfrm>
          </p:grpSpPr>
          <p:sp>
            <p:nvSpPr>
              <p:cNvPr id="1057" name="Google Shape;1057;p4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058" name="Google Shape;1058;p45"/>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59" name="Google Shape;1059;p4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60" name="Google Shape;1060;p45"/>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46"/>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066" name="Google Shape;1066;p46"/>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1067" name="Google Shape;1067;p46"/>
          <p:cNvSpPr txBox="1"/>
          <p:nvPr/>
        </p:nvSpPr>
        <p:spPr>
          <a:xfrm>
            <a:off x="3073675" y="66525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rPr>
              <a:t>Monetary (variable “m”)</a:t>
            </a:r>
            <a:endParaRPr sz="1700"/>
          </a:p>
        </p:txBody>
      </p:sp>
      <p:pic>
        <p:nvPicPr>
          <p:cNvPr id="1068" name="Google Shape;1068;p46"/>
          <p:cNvPicPr preferRelativeResize="0"/>
          <p:nvPr/>
        </p:nvPicPr>
        <p:blipFill>
          <a:blip r:embed="rId4">
            <a:alphaModFix/>
          </a:blip>
          <a:stretch>
            <a:fillRect/>
          </a:stretch>
        </p:blipFill>
        <p:spPr>
          <a:xfrm>
            <a:off x="417003" y="1479662"/>
            <a:ext cx="2291485" cy="2255700"/>
          </a:xfrm>
          <a:prstGeom prst="rect">
            <a:avLst/>
          </a:prstGeom>
          <a:noFill/>
          <a:ln>
            <a:noFill/>
          </a:ln>
        </p:spPr>
      </p:pic>
      <p:pic>
        <p:nvPicPr>
          <p:cNvPr id="1069" name="Google Shape;1069;p46"/>
          <p:cNvPicPr preferRelativeResize="0"/>
          <p:nvPr/>
        </p:nvPicPr>
        <p:blipFill>
          <a:blip r:embed="rId5">
            <a:alphaModFix/>
          </a:blip>
          <a:stretch>
            <a:fillRect/>
          </a:stretch>
        </p:blipFill>
        <p:spPr>
          <a:xfrm>
            <a:off x="3224575" y="1767825"/>
            <a:ext cx="1993075" cy="1831775"/>
          </a:xfrm>
          <a:prstGeom prst="rect">
            <a:avLst/>
          </a:prstGeom>
          <a:noFill/>
          <a:ln>
            <a:noFill/>
          </a:ln>
        </p:spPr>
      </p:pic>
      <p:sp>
        <p:nvSpPr>
          <p:cNvPr id="1070" name="Google Shape;1070;p46"/>
          <p:cNvSpPr/>
          <p:nvPr/>
        </p:nvSpPr>
        <p:spPr>
          <a:xfrm>
            <a:off x="2756383" y="2522312"/>
            <a:ext cx="420300" cy="3228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1" name="Google Shape;1071;p46"/>
          <p:cNvSpPr txBox="1"/>
          <p:nvPr/>
        </p:nvSpPr>
        <p:spPr>
          <a:xfrm>
            <a:off x="5273850" y="1721762"/>
            <a:ext cx="3529500" cy="176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rPr>
              <a:t>Insights:</a:t>
            </a:r>
            <a:endParaRPr b="1" sz="1100">
              <a:solidFill>
                <a:schemeClr val="dk1"/>
              </a:solidFill>
            </a:endParaRPr>
          </a:p>
          <a:p>
            <a:pPr indent="-109219" lvl="0" marL="182880" rtl="0" algn="just">
              <a:spcBef>
                <a:spcPts val="0"/>
              </a:spcBef>
              <a:spcAft>
                <a:spcPts val="0"/>
              </a:spcAft>
              <a:buSzPts val="1000"/>
              <a:buAutoNum type="arabicPeriod"/>
            </a:pPr>
            <a:r>
              <a:rPr b="1" lang="en" sz="1000"/>
              <a:t>Significant Spending Concentration:</a:t>
            </a:r>
            <a:r>
              <a:rPr lang="en" sz="1000"/>
              <a:t> 89.5% of clients have spent less than $500 in total, with nearly half (47.7%) spending under $100, indicating a heavily skewed distribution toward lower-value customers.</a:t>
            </a:r>
            <a:endParaRPr sz="1000"/>
          </a:p>
          <a:p>
            <a:pPr indent="0" lvl="0" marL="0" rtl="0" algn="just">
              <a:spcBef>
                <a:spcPts val="0"/>
              </a:spcBef>
              <a:spcAft>
                <a:spcPts val="0"/>
              </a:spcAft>
              <a:buNone/>
            </a:pPr>
            <a:r>
              <a:t/>
            </a:r>
            <a:endParaRPr sz="1000"/>
          </a:p>
          <a:p>
            <a:pPr indent="-109219" lvl="0" marL="182880" rtl="0" algn="just">
              <a:spcBef>
                <a:spcPts val="0"/>
              </a:spcBef>
              <a:spcAft>
                <a:spcPts val="0"/>
              </a:spcAft>
              <a:buSzPts val="1000"/>
              <a:buAutoNum type="arabicPeriod"/>
            </a:pPr>
            <a:r>
              <a:rPr b="1" lang="en" sz="1000"/>
              <a:t>Customer Segmentation Pattern:</a:t>
            </a:r>
            <a:endParaRPr b="1" sz="1000"/>
          </a:p>
          <a:p>
            <a:pPr indent="-109220" lvl="0" marL="274320" rtl="0" algn="just">
              <a:spcBef>
                <a:spcPts val="0"/>
              </a:spcBef>
              <a:spcAft>
                <a:spcPts val="0"/>
              </a:spcAft>
              <a:buSzPts val="1000"/>
              <a:buChar char="●"/>
            </a:pPr>
            <a:r>
              <a:rPr b="1" lang="en" sz="1000"/>
              <a:t>Core Low-Value Segment:</a:t>
            </a:r>
            <a:r>
              <a:rPr lang="en" sz="1000"/>
              <a:t> 47.7% spend under $100</a:t>
            </a:r>
            <a:endParaRPr sz="1000"/>
          </a:p>
          <a:p>
            <a:pPr indent="-109220" lvl="0" marL="274320" rtl="0" algn="l">
              <a:lnSpc>
                <a:spcPct val="115000"/>
              </a:lnSpc>
              <a:spcBef>
                <a:spcPts val="0"/>
              </a:spcBef>
              <a:spcAft>
                <a:spcPts val="0"/>
              </a:spcAft>
              <a:buSzPts val="1000"/>
              <a:buChar char="●"/>
            </a:pPr>
            <a:r>
              <a:rPr b="1" lang="en" sz="1000"/>
              <a:t>Mid-Value Segment:</a:t>
            </a:r>
            <a:r>
              <a:rPr lang="en" sz="1000"/>
              <a:t> 31.3% spend between $100-300</a:t>
            </a:r>
            <a:endParaRPr sz="1000"/>
          </a:p>
          <a:p>
            <a:pPr indent="-109220" lvl="0" marL="274320" rtl="0" algn="l">
              <a:lnSpc>
                <a:spcPct val="115000"/>
              </a:lnSpc>
              <a:spcBef>
                <a:spcPts val="0"/>
              </a:spcBef>
              <a:spcAft>
                <a:spcPts val="0"/>
              </a:spcAft>
              <a:buSzPts val="1000"/>
              <a:buChar char="●"/>
            </a:pPr>
            <a:r>
              <a:rPr b="1" lang="en" sz="1000"/>
              <a:t>Premium Segment:</a:t>
            </a:r>
            <a:r>
              <a:rPr lang="en" sz="1000"/>
              <a:t> Only 0.6% spend over $3000</a:t>
            </a:r>
            <a:endParaRPr sz="1000"/>
          </a:p>
        </p:txBody>
      </p:sp>
      <p:sp>
        <p:nvSpPr>
          <p:cNvPr id="1072" name="Google Shape;1072;p46"/>
          <p:cNvSpPr txBox="1"/>
          <p:nvPr/>
        </p:nvSpPr>
        <p:spPr>
          <a:xfrm>
            <a:off x="3073675" y="1059963"/>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2"/>
                </a:solidFill>
              </a:rPr>
              <a:t>Range: $</a:t>
            </a:r>
            <a:r>
              <a:rPr lang="en" sz="1300">
                <a:solidFill>
                  <a:schemeClr val="dk2"/>
                </a:solidFill>
              </a:rPr>
              <a:t>0 to $532,892</a:t>
            </a:r>
            <a:endParaRPr sz="1300">
              <a:solidFill>
                <a:schemeClr val="dk2"/>
              </a:solidFill>
            </a:endParaRPr>
          </a:p>
        </p:txBody>
      </p:sp>
      <p:grpSp>
        <p:nvGrpSpPr>
          <p:cNvPr id="1073" name="Google Shape;1073;p46"/>
          <p:cNvGrpSpPr/>
          <p:nvPr/>
        </p:nvGrpSpPr>
        <p:grpSpPr>
          <a:xfrm>
            <a:off x="1494449" y="4609238"/>
            <a:ext cx="6784942" cy="534249"/>
            <a:chOff x="947307" y="4381849"/>
            <a:chExt cx="6292842" cy="534249"/>
          </a:xfrm>
        </p:grpSpPr>
        <p:grpSp>
          <p:nvGrpSpPr>
            <p:cNvPr id="1074" name="Google Shape;1074;p46"/>
            <p:cNvGrpSpPr/>
            <p:nvPr/>
          </p:nvGrpSpPr>
          <p:grpSpPr>
            <a:xfrm>
              <a:off x="947307" y="4382100"/>
              <a:ext cx="1152936" cy="533997"/>
              <a:chOff x="1083025" y="1491248"/>
              <a:chExt cx="1844108" cy="1650177"/>
            </a:xfrm>
          </p:grpSpPr>
          <p:sp>
            <p:nvSpPr>
              <p:cNvPr id="1075" name="Google Shape;1075;p46"/>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076" name="Google Shape;1076;p4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077" name="Google Shape;1077;p4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78" name="Google Shape;1078;p4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079" name="Google Shape;1079;p46"/>
            <p:cNvGrpSpPr/>
            <p:nvPr/>
          </p:nvGrpSpPr>
          <p:grpSpPr>
            <a:xfrm>
              <a:off x="1914859" y="4381849"/>
              <a:ext cx="2462771" cy="533974"/>
              <a:chOff x="865157" y="1491321"/>
              <a:chExt cx="3825961" cy="1650104"/>
            </a:xfrm>
          </p:grpSpPr>
          <p:sp>
            <p:nvSpPr>
              <p:cNvPr id="1080" name="Google Shape;1080;p46"/>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chemeClr val="dk1"/>
                    </a:solidFill>
                    <a:latin typeface="Roboto"/>
                    <a:ea typeface="Roboto"/>
                    <a:cs typeface="Roboto"/>
                    <a:sym typeface="Roboto"/>
                  </a:rPr>
                  <a:t>Solution Overview</a:t>
                </a:r>
                <a:endParaRPr sz="7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081" name="Google Shape;1081;p4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082" name="Google Shape;1082;p46"/>
              <p:cNvSpPr/>
              <p:nvPr/>
            </p:nvSpPr>
            <p:spPr>
              <a:xfrm flipH="1">
                <a:off x="2856308" y="230747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83" name="Google Shape;1083;p46"/>
              <p:cNvSpPr/>
              <p:nvPr/>
            </p:nvSpPr>
            <p:spPr>
              <a:xfrm>
                <a:off x="2856318" y="2460295"/>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084" name="Google Shape;1084;p46"/>
            <p:cNvGrpSpPr/>
            <p:nvPr/>
          </p:nvGrpSpPr>
          <p:grpSpPr>
            <a:xfrm>
              <a:off x="2055015" y="4382169"/>
              <a:ext cx="2403910" cy="533868"/>
              <a:chOff x="-689991" y="1491646"/>
              <a:chExt cx="3733940" cy="1649779"/>
            </a:xfrm>
          </p:grpSpPr>
          <p:sp>
            <p:nvSpPr>
              <p:cNvPr id="1085" name="Google Shape;1085;p46"/>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086" name="Google Shape;1086;p4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087" name="Google Shape;1087;p46"/>
              <p:cNvSpPr/>
              <p:nvPr/>
            </p:nvSpPr>
            <p:spPr>
              <a:xfrm flipH="1">
                <a:off x="-689983" y="2306818"/>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88" name="Google Shape;1088;p46"/>
              <p:cNvSpPr/>
              <p:nvPr/>
            </p:nvSpPr>
            <p:spPr>
              <a:xfrm>
                <a:off x="-689991" y="245959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089" name="Google Shape;1089;p46"/>
            <p:cNvGrpSpPr/>
            <p:nvPr/>
          </p:nvGrpSpPr>
          <p:grpSpPr>
            <a:xfrm>
              <a:off x="4319951" y="4382161"/>
              <a:ext cx="1593156" cy="533871"/>
              <a:chOff x="1057173" y="1491638"/>
              <a:chExt cx="2139900" cy="1649787"/>
            </a:xfrm>
          </p:grpSpPr>
          <p:sp>
            <p:nvSpPr>
              <p:cNvPr id="1090" name="Google Shape;1090;p4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091" name="Google Shape;1091;p4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92" name="Google Shape;1092;p4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93" name="Google Shape;1093;p46"/>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094" name="Google Shape;1094;p46"/>
            <p:cNvGrpSpPr/>
            <p:nvPr/>
          </p:nvGrpSpPr>
          <p:grpSpPr>
            <a:xfrm>
              <a:off x="5425617" y="4381900"/>
              <a:ext cx="1814532" cy="533869"/>
              <a:chOff x="771854" y="1491644"/>
              <a:chExt cx="2354700" cy="1649781"/>
            </a:xfrm>
          </p:grpSpPr>
          <p:sp>
            <p:nvSpPr>
              <p:cNvPr id="1095" name="Google Shape;1095;p4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096" name="Google Shape;1096;p4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097" name="Google Shape;1097;p4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98" name="Google Shape;1098;p46"/>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
        <p:nvSpPr>
          <p:cNvPr id="1099" name="Google Shape;1099;p46"/>
          <p:cNvSpPr txBox="1"/>
          <p:nvPr>
            <p:ph idx="4294967295" type="title"/>
          </p:nvPr>
        </p:nvSpPr>
        <p:spPr>
          <a:xfrm>
            <a:off x="154041" y="-782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EDA/Insights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47"/>
          <p:cNvSpPr txBox="1"/>
          <p:nvPr>
            <p:ph idx="4294967295" type="title"/>
          </p:nvPr>
        </p:nvSpPr>
        <p:spPr>
          <a:xfrm>
            <a:off x="154041" y="-782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EDA/Insights</a:t>
            </a:r>
            <a:endParaRPr/>
          </a:p>
        </p:txBody>
      </p:sp>
      <p:sp>
        <p:nvSpPr>
          <p:cNvPr id="1105" name="Google Shape;1105;p47"/>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106" name="Google Shape;1106;p47"/>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1107" name="Google Shape;1107;p47"/>
          <p:cNvSpPr txBox="1"/>
          <p:nvPr/>
        </p:nvSpPr>
        <p:spPr>
          <a:xfrm>
            <a:off x="3073675" y="676325"/>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1"/>
                </a:solidFill>
              </a:rPr>
              <a:t>Frequency (variable “f”)</a:t>
            </a:r>
            <a:endParaRPr sz="1700"/>
          </a:p>
        </p:txBody>
      </p:sp>
      <p:sp>
        <p:nvSpPr>
          <p:cNvPr id="1108" name="Google Shape;1108;p47"/>
          <p:cNvSpPr txBox="1"/>
          <p:nvPr/>
        </p:nvSpPr>
        <p:spPr>
          <a:xfrm>
            <a:off x="5273850" y="1654225"/>
            <a:ext cx="3529500" cy="223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rPr>
              <a:t>Insights:</a:t>
            </a:r>
            <a:endParaRPr b="1" sz="1100">
              <a:solidFill>
                <a:schemeClr val="dk1"/>
              </a:solidFill>
            </a:endParaRPr>
          </a:p>
          <a:p>
            <a:pPr indent="-109219" lvl="0" marL="182880" rtl="0" algn="l">
              <a:spcBef>
                <a:spcPts val="0"/>
              </a:spcBef>
              <a:spcAft>
                <a:spcPts val="0"/>
              </a:spcAft>
              <a:buSzPts val="1000"/>
              <a:buAutoNum type="arabicPeriod"/>
            </a:pPr>
            <a:r>
              <a:rPr b="1" lang="en" sz="1000"/>
              <a:t>Highly Infrequent Usage Pattern: </a:t>
            </a:r>
            <a:r>
              <a:rPr lang="en" sz="1000"/>
              <a:t>95.9% of clients engage less than 20 times, showing a heavily concentrated pattern of low-frequency usage.</a:t>
            </a:r>
            <a:endParaRPr sz="1000"/>
          </a:p>
          <a:p>
            <a:pPr indent="0" lvl="0" marL="0" rtl="0" algn="just">
              <a:spcBef>
                <a:spcPts val="0"/>
              </a:spcBef>
              <a:spcAft>
                <a:spcPts val="0"/>
              </a:spcAft>
              <a:buNone/>
            </a:pPr>
            <a:r>
              <a:t/>
            </a:r>
            <a:endParaRPr sz="1000"/>
          </a:p>
          <a:p>
            <a:pPr indent="-109219" lvl="0" marL="182880" rtl="0" algn="just">
              <a:spcBef>
                <a:spcPts val="0"/>
              </a:spcBef>
              <a:spcAft>
                <a:spcPts val="0"/>
              </a:spcAft>
              <a:buSzPts val="1000"/>
              <a:buAutoNum type="arabicPeriod"/>
            </a:pPr>
            <a:r>
              <a:rPr b="1" lang="en" sz="1000"/>
              <a:t>User Engagement Breakdown::</a:t>
            </a:r>
            <a:endParaRPr b="1" sz="1000"/>
          </a:p>
          <a:p>
            <a:pPr indent="-115570" lvl="0" marL="274320" rtl="0" algn="l">
              <a:lnSpc>
                <a:spcPct val="115000"/>
              </a:lnSpc>
              <a:spcBef>
                <a:spcPts val="0"/>
              </a:spcBef>
              <a:spcAft>
                <a:spcPts val="0"/>
              </a:spcAft>
              <a:buSzPts val="1100"/>
              <a:buChar char="●"/>
            </a:pPr>
            <a:r>
              <a:rPr b="1" lang="en" sz="1000"/>
              <a:t>Majority Low-Frequency Users: </a:t>
            </a:r>
            <a:r>
              <a:rPr lang="en" sz="1000"/>
              <a:t>47.7% engage only 0-5 times</a:t>
            </a:r>
            <a:endParaRPr sz="1000"/>
          </a:p>
          <a:p>
            <a:pPr indent="-115570" lvl="0" marL="274320" rtl="0" algn="l">
              <a:lnSpc>
                <a:spcPct val="115000"/>
              </a:lnSpc>
              <a:spcBef>
                <a:spcPts val="0"/>
              </a:spcBef>
              <a:spcAft>
                <a:spcPts val="0"/>
              </a:spcAft>
              <a:buSzPts val="1100"/>
              <a:buChar char="●"/>
            </a:pPr>
            <a:r>
              <a:rPr b="1" lang="en" sz="1000"/>
              <a:t>Occasional Users:</a:t>
            </a:r>
            <a:r>
              <a:rPr lang="en" sz="1000"/>
              <a:t> 20.9% engage 5-10 times</a:t>
            </a:r>
            <a:endParaRPr sz="1000"/>
          </a:p>
          <a:p>
            <a:pPr indent="-115570" lvl="0" marL="274320" rtl="0" algn="l">
              <a:lnSpc>
                <a:spcPct val="115000"/>
              </a:lnSpc>
              <a:spcBef>
                <a:spcPts val="0"/>
              </a:spcBef>
              <a:spcAft>
                <a:spcPts val="0"/>
              </a:spcAft>
              <a:buSzPts val="1100"/>
              <a:buChar char="●"/>
            </a:pPr>
            <a:r>
              <a:rPr b="1" lang="en" sz="1000"/>
              <a:t>Regular Users: </a:t>
            </a:r>
            <a:r>
              <a:rPr lang="en" sz="1000"/>
              <a:t>10.4% engage 10-15 times</a:t>
            </a:r>
            <a:endParaRPr sz="1000"/>
          </a:p>
          <a:p>
            <a:pPr indent="-115570" lvl="0" marL="274320" rtl="0" algn="l">
              <a:lnSpc>
                <a:spcPct val="115000"/>
              </a:lnSpc>
              <a:spcBef>
                <a:spcPts val="0"/>
              </a:spcBef>
              <a:spcAft>
                <a:spcPts val="0"/>
              </a:spcAft>
              <a:buSzPts val="1100"/>
              <a:buChar char="●"/>
            </a:pPr>
            <a:r>
              <a:rPr b="1" lang="en" sz="1000"/>
              <a:t>Highly Active Users: </a:t>
            </a:r>
            <a:r>
              <a:rPr lang="en" sz="1000"/>
              <a:t>Only 0.2% engage more than 80 times</a:t>
            </a:r>
            <a:endParaRPr sz="1000"/>
          </a:p>
        </p:txBody>
      </p:sp>
      <p:sp>
        <p:nvSpPr>
          <p:cNvPr id="1109" name="Google Shape;1109;p47"/>
          <p:cNvSpPr/>
          <p:nvPr/>
        </p:nvSpPr>
        <p:spPr>
          <a:xfrm>
            <a:off x="2721483" y="2601775"/>
            <a:ext cx="420300" cy="3228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0" name="Google Shape;1110;p47"/>
          <p:cNvSpPr txBox="1"/>
          <p:nvPr/>
        </p:nvSpPr>
        <p:spPr>
          <a:xfrm>
            <a:off x="3073675" y="1059963"/>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2"/>
                </a:solidFill>
              </a:rPr>
              <a:t>Range: </a:t>
            </a:r>
            <a:r>
              <a:rPr lang="en" sz="1300">
                <a:solidFill>
                  <a:schemeClr val="dk2"/>
                </a:solidFill>
              </a:rPr>
              <a:t>0 to 118</a:t>
            </a:r>
            <a:endParaRPr sz="1300">
              <a:solidFill>
                <a:schemeClr val="dk2"/>
              </a:solidFill>
            </a:endParaRPr>
          </a:p>
        </p:txBody>
      </p:sp>
      <p:pic>
        <p:nvPicPr>
          <p:cNvPr id="1111" name="Google Shape;1111;p47"/>
          <p:cNvPicPr preferRelativeResize="0"/>
          <p:nvPr/>
        </p:nvPicPr>
        <p:blipFill>
          <a:blip r:embed="rId4">
            <a:alphaModFix/>
          </a:blip>
          <a:stretch>
            <a:fillRect/>
          </a:stretch>
        </p:blipFill>
        <p:spPr>
          <a:xfrm>
            <a:off x="341674" y="1554075"/>
            <a:ext cx="2333826" cy="2418201"/>
          </a:xfrm>
          <a:prstGeom prst="rect">
            <a:avLst/>
          </a:prstGeom>
          <a:noFill/>
          <a:ln>
            <a:noFill/>
          </a:ln>
        </p:spPr>
      </p:pic>
      <p:pic>
        <p:nvPicPr>
          <p:cNvPr id="1112" name="Google Shape;1112;p47"/>
          <p:cNvPicPr preferRelativeResize="0"/>
          <p:nvPr/>
        </p:nvPicPr>
        <p:blipFill>
          <a:blip r:embed="rId5">
            <a:alphaModFix/>
          </a:blip>
          <a:stretch>
            <a:fillRect/>
          </a:stretch>
        </p:blipFill>
        <p:spPr>
          <a:xfrm>
            <a:off x="3164763" y="1742125"/>
            <a:ext cx="2086100" cy="2042100"/>
          </a:xfrm>
          <a:prstGeom prst="rect">
            <a:avLst/>
          </a:prstGeom>
          <a:noFill/>
          <a:ln>
            <a:noFill/>
          </a:ln>
        </p:spPr>
      </p:pic>
      <p:grpSp>
        <p:nvGrpSpPr>
          <p:cNvPr id="1113" name="Google Shape;1113;p47"/>
          <p:cNvGrpSpPr/>
          <p:nvPr/>
        </p:nvGrpSpPr>
        <p:grpSpPr>
          <a:xfrm>
            <a:off x="1494449" y="4609238"/>
            <a:ext cx="6784942" cy="534249"/>
            <a:chOff x="947307" y="4381849"/>
            <a:chExt cx="6292842" cy="534249"/>
          </a:xfrm>
        </p:grpSpPr>
        <p:grpSp>
          <p:nvGrpSpPr>
            <p:cNvPr id="1114" name="Google Shape;1114;p47"/>
            <p:cNvGrpSpPr/>
            <p:nvPr/>
          </p:nvGrpSpPr>
          <p:grpSpPr>
            <a:xfrm>
              <a:off x="947307" y="4382100"/>
              <a:ext cx="1152936" cy="533997"/>
              <a:chOff x="1083025" y="1491248"/>
              <a:chExt cx="1844108" cy="1650177"/>
            </a:xfrm>
          </p:grpSpPr>
          <p:sp>
            <p:nvSpPr>
              <p:cNvPr id="1115" name="Google Shape;1115;p47"/>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116" name="Google Shape;1116;p4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117" name="Google Shape;1117;p4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18" name="Google Shape;1118;p4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119" name="Google Shape;1119;p47"/>
            <p:cNvGrpSpPr/>
            <p:nvPr/>
          </p:nvGrpSpPr>
          <p:grpSpPr>
            <a:xfrm>
              <a:off x="1914859" y="4381849"/>
              <a:ext cx="2462771" cy="533974"/>
              <a:chOff x="865157" y="1491321"/>
              <a:chExt cx="3825961" cy="1650104"/>
            </a:xfrm>
          </p:grpSpPr>
          <p:sp>
            <p:nvSpPr>
              <p:cNvPr id="1120" name="Google Shape;1120;p47"/>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chemeClr val="dk1"/>
                    </a:solidFill>
                    <a:latin typeface="Roboto"/>
                    <a:ea typeface="Roboto"/>
                    <a:cs typeface="Roboto"/>
                    <a:sym typeface="Roboto"/>
                  </a:rPr>
                  <a:t>Solution Overview</a:t>
                </a:r>
                <a:endParaRPr sz="7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121" name="Google Shape;1121;p4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122" name="Google Shape;1122;p47"/>
              <p:cNvSpPr/>
              <p:nvPr/>
            </p:nvSpPr>
            <p:spPr>
              <a:xfrm flipH="1">
                <a:off x="2856308" y="230747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23" name="Google Shape;1123;p47"/>
              <p:cNvSpPr/>
              <p:nvPr/>
            </p:nvSpPr>
            <p:spPr>
              <a:xfrm>
                <a:off x="2856318" y="2460295"/>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124" name="Google Shape;1124;p47"/>
            <p:cNvGrpSpPr/>
            <p:nvPr/>
          </p:nvGrpSpPr>
          <p:grpSpPr>
            <a:xfrm>
              <a:off x="2055015" y="4382169"/>
              <a:ext cx="2403910" cy="533868"/>
              <a:chOff x="-689991" y="1491646"/>
              <a:chExt cx="3733940" cy="1649779"/>
            </a:xfrm>
          </p:grpSpPr>
          <p:sp>
            <p:nvSpPr>
              <p:cNvPr id="1125" name="Google Shape;1125;p47"/>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126" name="Google Shape;1126;p4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127" name="Google Shape;1127;p47"/>
              <p:cNvSpPr/>
              <p:nvPr/>
            </p:nvSpPr>
            <p:spPr>
              <a:xfrm flipH="1">
                <a:off x="-689983" y="2306818"/>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28" name="Google Shape;1128;p47"/>
              <p:cNvSpPr/>
              <p:nvPr/>
            </p:nvSpPr>
            <p:spPr>
              <a:xfrm>
                <a:off x="-689991" y="245959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129" name="Google Shape;1129;p47"/>
            <p:cNvGrpSpPr/>
            <p:nvPr/>
          </p:nvGrpSpPr>
          <p:grpSpPr>
            <a:xfrm>
              <a:off x="4319951" y="4382161"/>
              <a:ext cx="1593156" cy="533871"/>
              <a:chOff x="1057173" y="1491638"/>
              <a:chExt cx="2139900" cy="1649787"/>
            </a:xfrm>
          </p:grpSpPr>
          <p:sp>
            <p:nvSpPr>
              <p:cNvPr id="1130" name="Google Shape;1130;p4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131" name="Google Shape;1131;p4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32" name="Google Shape;1132;p4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133" name="Google Shape;1133;p47"/>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134" name="Google Shape;1134;p47"/>
            <p:cNvGrpSpPr/>
            <p:nvPr/>
          </p:nvGrpSpPr>
          <p:grpSpPr>
            <a:xfrm>
              <a:off x="5425617" y="4381900"/>
              <a:ext cx="1814532" cy="533869"/>
              <a:chOff x="771854" y="1491644"/>
              <a:chExt cx="2354700" cy="1649781"/>
            </a:xfrm>
          </p:grpSpPr>
          <p:sp>
            <p:nvSpPr>
              <p:cNvPr id="1135" name="Google Shape;1135;p4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136" name="Google Shape;1136;p4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37" name="Google Shape;1137;p4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138" name="Google Shape;1138;p47"/>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48"/>
          <p:cNvSpPr txBox="1"/>
          <p:nvPr/>
        </p:nvSpPr>
        <p:spPr>
          <a:xfrm>
            <a:off x="5779475" y="691625"/>
            <a:ext cx="2901600" cy="333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t>The lighter the color, the higher the correlation. </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en" sz="1300"/>
              <a:t>It can be observed that variables 1, 10, 19, and 44 have a higher correlation with other variables.</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en" sz="1300"/>
              <a:t>These correlations suggest that some customers may purchase other items when buying a particular product, and if we can grasp these relationships, it will undoubtedly generate additional commercial benefits.</a:t>
            </a:r>
            <a:endParaRPr sz="1300"/>
          </a:p>
          <a:p>
            <a:pPr indent="0" lvl="0" marL="0" rtl="0" algn="just">
              <a:spcBef>
                <a:spcPts val="0"/>
              </a:spcBef>
              <a:spcAft>
                <a:spcPts val="0"/>
              </a:spcAft>
              <a:buNone/>
            </a:pPr>
            <a:r>
              <a:t/>
            </a:r>
            <a:endParaRPr sz="1300"/>
          </a:p>
        </p:txBody>
      </p:sp>
      <p:pic>
        <p:nvPicPr>
          <p:cNvPr id="1144" name="Google Shape;1144;p48"/>
          <p:cNvPicPr preferRelativeResize="0"/>
          <p:nvPr/>
        </p:nvPicPr>
        <p:blipFill rotWithShape="1">
          <a:blip r:embed="rId3">
            <a:alphaModFix/>
          </a:blip>
          <a:srcRect b="0" l="0" r="15966" t="9371"/>
          <a:stretch/>
        </p:blipFill>
        <p:spPr>
          <a:xfrm>
            <a:off x="154050" y="396025"/>
            <a:ext cx="5333825" cy="4437900"/>
          </a:xfrm>
          <a:prstGeom prst="rect">
            <a:avLst/>
          </a:prstGeom>
          <a:noFill/>
          <a:ln>
            <a:noFill/>
          </a:ln>
        </p:spPr>
      </p:pic>
      <p:pic>
        <p:nvPicPr>
          <p:cNvPr id="1145" name="Google Shape;1145;p48"/>
          <p:cNvPicPr preferRelativeResize="0"/>
          <p:nvPr/>
        </p:nvPicPr>
        <p:blipFill>
          <a:blip r:embed="rId4">
            <a:alphaModFix/>
          </a:blip>
          <a:stretch>
            <a:fillRect/>
          </a:stretch>
        </p:blipFill>
        <p:spPr>
          <a:xfrm>
            <a:off x="167020" y="4444752"/>
            <a:ext cx="598723" cy="523874"/>
          </a:xfrm>
          <a:prstGeom prst="rect">
            <a:avLst/>
          </a:prstGeom>
          <a:noFill/>
          <a:ln>
            <a:noFill/>
          </a:ln>
        </p:spPr>
      </p:pic>
      <p:grpSp>
        <p:nvGrpSpPr>
          <p:cNvPr id="1146" name="Google Shape;1146;p48"/>
          <p:cNvGrpSpPr/>
          <p:nvPr/>
        </p:nvGrpSpPr>
        <p:grpSpPr>
          <a:xfrm>
            <a:off x="1494449" y="4609238"/>
            <a:ext cx="6784942" cy="534249"/>
            <a:chOff x="947307" y="4381849"/>
            <a:chExt cx="6292842" cy="534249"/>
          </a:xfrm>
        </p:grpSpPr>
        <p:grpSp>
          <p:nvGrpSpPr>
            <p:cNvPr id="1147" name="Google Shape;1147;p48"/>
            <p:cNvGrpSpPr/>
            <p:nvPr/>
          </p:nvGrpSpPr>
          <p:grpSpPr>
            <a:xfrm>
              <a:off x="947307" y="4382100"/>
              <a:ext cx="1152936" cy="533997"/>
              <a:chOff x="1083025" y="1491248"/>
              <a:chExt cx="1844108" cy="1650177"/>
            </a:xfrm>
          </p:grpSpPr>
          <p:sp>
            <p:nvSpPr>
              <p:cNvPr id="1148" name="Google Shape;1148;p48"/>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149" name="Google Shape;1149;p4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150" name="Google Shape;1150;p4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51" name="Google Shape;1151;p4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152" name="Google Shape;1152;p48"/>
            <p:cNvGrpSpPr/>
            <p:nvPr/>
          </p:nvGrpSpPr>
          <p:grpSpPr>
            <a:xfrm>
              <a:off x="1914859" y="4381849"/>
              <a:ext cx="2462771" cy="533974"/>
              <a:chOff x="865157" y="1491321"/>
              <a:chExt cx="3825961" cy="1650104"/>
            </a:xfrm>
          </p:grpSpPr>
          <p:sp>
            <p:nvSpPr>
              <p:cNvPr id="1153" name="Google Shape;1153;p48"/>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chemeClr val="dk1"/>
                    </a:solidFill>
                    <a:latin typeface="Roboto"/>
                    <a:ea typeface="Roboto"/>
                    <a:cs typeface="Roboto"/>
                    <a:sym typeface="Roboto"/>
                  </a:rPr>
                  <a:t>Solution Overview</a:t>
                </a:r>
                <a:endParaRPr sz="7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154" name="Google Shape;1154;p4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155" name="Google Shape;1155;p48"/>
              <p:cNvSpPr/>
              <p:nvPr/>
            </p:nvSpPr>
            <p:spPr>
              <a:xfrm flipH="1">
                <a:off x="2856308" y="230747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56" name="Google Shape;1156;p48"/>
              <p:cNvSpPr/>
              <p:nvPr/>
            </p:nvSpPr>
            <p:spPr>
              <a:xfrm>
                <a:off x="2856318" y="2460295"/>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157" name="Google Shape;1157;p48"/>
            <p:cNvGrpSpPr/>
            <p:nvPr/>
          </p:nvGrpSpPr>
          <p:grpSpPr>
            <a:xfrm>
              <a:off x="2055015" y="4382169"/>
              <a:ext cx="2403910" cy="533868"/>
              <a:chOff x="-689991" y="1491646"/>
              <a:chExt cx="3733940" cy="1649779"/>
            </a:xfrm>
          </p:grpSpPr>
          <p:sp>
            <p:nvSpPr>
              <p:cNvPr id="1158" name="Google Shape;1158;p48"/>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159" name="Google Shape;1159;p4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160" name="Google Shape;1160;p48"/>
              <p:cNvSpPr/>
              <p:nvPr/>
            </p:nvSpPr>
            <p:spPr>
              <a:xfrm flipH="1">
                <a:off x="-689983" y="2306818"/>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61" name="Google Shape;1161;p48"/>
              <p:cNvSpPr/>
              <p:nvPr/>
            </p:nvSpPr>
            <p:spPr>
              <a:xfrm>
                <a:off x="-689991" y="245959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162" name="Google Shape;1162;p48"/>
            <p:cNvGrpSpPr/>
            <p:nvPr/>
          </p:nvGrpSpPr>
          <p:grpSpPr>
            <a:xfrm>
              <a:off x="4319951" y="4382161"/>
              <a:ext cx="1593156" cy="533871"/>
              <a:chOff x="1057173" y="1491638"/>
              <a:chExt cx="2139900" cy="1649787"/>
            </a:xfrm>
          </p:grpSpPr>
          <p:sp>
            <p:nvSpPr>
              <p:cNvPr id="1163" name="Google Shape;1163;p4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164" name="Google Shape;1164;p4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65" name="Google Shape;1165;p4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166" name="Google Shape;1166;p48"/>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167" name="Google Shape;1167;p48"/>
            <p:cNvGrpSpPr/>
            <p:nvPr/>
          </p:nvGrpSpPr>
          <p:grpSpPr>
            <a:xfrm>
              <a:off x="5425617" y="4381900"/>
              <a:ext cx="1814532" cy="533869"/>
              <a:chOff x="771854" y="1491644"/>
              <a:chExt cx="2354700" cy="1649781"/>
            </a:xfrm>
          </p:grpSpPr>
          <p:sp>
            <p:nvSpPr>
              <p:cNvPr id="1168" name="Google Shape;1168;p4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169" name="Google Shape;1169;p4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70" name="Google Shape;1170;p4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171" name="Google Shape;1171;p48"/>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
        <p:nvSpPr>
          <p:cNvPr id="1172" name="Google Shape;1172;p48"/>
          <p:cNvSpPr txBox="1"/>
          <p:nvPr>
            <p:ph idx="4294967295" type="title"/>
          </p:nvPr>
        </p:nvSpPr>
        <p:spPr>
          <a:xfrm>
            <a:off x="154041" y="-782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EDA/Insights: Correlation Matrix for f Variables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49"/>
          <p:cNvSpPr txBox="1"/>
          <p:nvPr/>
        </p:nvSpPr>
        <p:spPr>
          <a:xfrm>
            <a:off x="6239525" y="1118400"/>
            <a:ext cx="2531400" cy="2906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t>The lighter the color, the higher the correlation. It can be observed that variables 18 and 40 ave a higher correlation with other variables.</a:t>
            </a:r>
            <a:endParaRPr sz="1300"/>
          </a:p>
          <a:p>
            <a:pPr indent="0" lvl="0" marL="0" rtl="0" algn="just">
              <a:spcBef>
                <a:spcPts val="0"/>
              </a:spcBef>
              <a:spcAft>
                <a:spcPts val="0"/>
              </a:spcAft>
              <a:buNone/>
            </a:pPr>
            <a:r>
              <a:t/>
            </a:r>
            <a:endParaRPr sz="1300"/>
          </a:p>
          <a:p>
            <a:pPr indent="0" lvl="0" marL="0" rtl="0" algn="just">
              <a:spcBef>
                <a:spcPts val="0"/>
              </a:spcBef>
              <a:spcAft>
                <a:spcPts val="0"/>
              </a:spcAft>
              <a:buNone/>
            </a:pPr>
            <a:r>
              <a:rPr lang="en" sz="1300"/>
              <a:t>The correlation matrix of F and M shows differences, indicating that they each contain independent information, which will have separate effects during clustering.</a:t>
            </a:r>
            <a:endParaRPr sz="1300"/>
          </a:p>
          <a:p>
            <a:pPr indent="0" lvl="0" marL="0" rtl="0" algn="just">
              <a:spcBef>
                <a:spcPts val="0"/>
              </a:spcBef>
              <a:spcAft>
                <a:spcPts val="0"/>
              </a:spcAft>
              <a:buNone/>
            </a:pPr>
            <a:r>
              <a:t/>
            </a:r>
            <a:endParaRPr sz="1200"/>
          </a:p>
        </p:txBody>
      </p:sp>
      <p:sp>
        <p:nvSpPr>
          <p:cNvPr id="1178" name="Google Shape;1178;p49"/>
          <p:cNvSpPr txBox="1"/>
          <p:nvPr/>
        </p:nvSpPr>
        <p:spPr>
          <a:xfrm>
            <a:off x="272500" y="34075"/>
            <a:ext cx="45156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EDA/INSIGHTS Correlation Matrix for M Variables</a:t>
            </a:r>
            <a:endParaRPr b="1">
              <a:solidFill>
                <a:schemeClr val="dk1"/>
              </a:solidFill>
            </a:endParaRPr>
          </a:p>
          <a:p>
            <a:pPr indent="0" lvl="0" marL="0" rtl="0" algn="l">
              <a:spcBef>
                <a:spcPts val="0"/>
              </a:spcBef>
              <a:spcAft>
                <a:spcPts val="0"/>
              </a:spcAft>
              <a:buNone/>
            </a:pPr>
            <a:r>
              <a:t/>
            </a:r>
            <a:endParaRPr/>
          </a:p>
        </p:txBody>
      </p:sp>
      <p:pic>
        <p:nvPicPr>
          <p:cNvPr id="1179" name="Google Shape;1179;p49"/>
          <p:cNvPicPr preferRelativeResize="0"/>
          <p:nvPr/>
        </p:nvPicPr>
        <p:blipFill rotWithShape="1">
          <a:blip r:embed="rId3">
            <a:alphaModFix/>
          </a:blip>
          <a:srcRect b="0" l="0" r="16373" t="9132"/>
          <a:stretch/>
        </p:blipFill>
        <p:spPr>
          <a:xfrm>
            <a:off x="544275" y="403975"/>
            <a:ext cx="5254450" cy="4326000"/>
          </a:xfrm>
          <a:prstGeom prst="rect">
            <a:avLst/>
          </a:prstGeom>
          <a:noFill/>
          <a:ln>
            <a:noFill/>
          </a:ln>
        </p:spPr>
      </p:pic>
      <p:pic>
        <p:nvPicPr>
          <p:cNvPr id="1180" name="Google Shape;1180;p49"/>
          <p:cNvPicPr preferRelativeResize="0"/>
          <p:nvPr/>
        </p:nvPicPr>
        <p:blipFill>
          <a:blip r:embed="rId4">
            <a:alphaModFix/>
          </a:blip>
          <a:stretch>
            <a:fillRect/>
          </a:stretch>
        </p:blipFill>
        <p:spPr>
          <a:xfrm>
            <a:off x="167020" y="4444752"/>
            <a:ext cx="598723" cy="523874"/>
          </a:xfrm>
          <a:prstGeom prst="rect">
            <a:avLst/>
          </a:prstGeom>
          <a:noFill/>
          <a:ln>
            <a:noFill/>
          </a:ln>
        </p:spPr>
      </p:pic>
      <p:grpSp>
        <p:nvGrpSpPr>
          <p:cNvPr id="1181" name="Google Shape;1181;p49"/>
          <p:cNvGrpSpPr/>
          <p:nvPr/>
        </p:nvGrpSpPr>
        <p:grpSpPr>
          <a:xfrm>
            <a:off x="1494449" y="4609238"/>
            <a:ext cx="6784942" cy="534249"/>
            <a:chOff x="947307" y="4381849"/>
            <a:chExt cx="6292842" cy="534249"/>
          </a:xfrm>
        </p:grpSpPr>
        <p:grpSp>
          <p:nvGrpSpPr>
            <p:cNvPr id="1182" name="Google Shape;1182;p49"/>
            <p:cNvGrpSpPr/>
            <p:nvPr/>
          </p:nvGrpSpPr>
          <p:grpSpPr>
            <a:xfrm>
              <a:off x="947307" y="4382100"/>
              <a:ext cx="1152936" cy="533997"/>
              <a:chOff x="1083025" y="1491248"/>
              <a:chExt cx="1844108" cy="1650177"/>
            </a:xfrm>
          </p:grpSpPr>
          <p:sp>
            <p:nvSpPr>
              <p:cNvPr id="1183" name="Google Shape;1183;p49"/>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184" name="Google Shape;1184;p4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185" name="Google Shape;1185;p4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86" name="Google Shape;1186;p4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187" name="Google Shape;1187;p49"/>
            <p:cNvGrpSpPr/>
            <p:nvPr/>
          </p:nvGrpSpPr>
          <p:grpSpPr>
            <a:xfrm>
              <a:off x="1914859" y="4381849"/>
              <a:ext cx="2462771" cy="533974"/>
              <a:chOff x="865157" y="1491321"/>
              <a:chExt cx="3825961" cy="1650104"/>
            </a:xfrm>
          </p:grpSpPr>
          <p:sp>
            <p:nvSpPr>
              <p:cNvPr id="1188" name="Google Shape;1188;p49"/>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chemeClr val="dk1"/>
                    </a:solidFill>
                    <a:latin typeface="Roboto"/>
                    <a:ea typeface="Roboto"/>
                    <a:cs typeface="Roboto"/>
                    <a:sym typeface="Roboto"/>
                  </a:rPr>
                  <a:t>Solution Overview</a:t>
                </a:r>
                <a:endParaRPr sz="7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189" name="Google Shape;1189;p4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190" name="Google Shape;1190;p49"/>
              <p:cNvSpPr/>
              <p:nvPr/>
            </p:nvSpPr>
            <p:spPr>
              <a:xfrm flipH="1">
                <a:off x="2856308" y="230747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91" name="Google Shape;1191;p49"/>
              <p:cNvSpPr/>
              <p:nvPr/>
            </p:nvSpPr>
            <p:spPr>
              <a:xfrm>
                <a:off x="2856318" y="2460295"/>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192" name="Google Shape;1192;p49"/>
            <p:cNvGrpSpPr/>
            <p:nvPr/>
          </p:nvGrpSpPr>
          <p:grpSpPr>
            <a:xfrm>
              <a:off x="2055015" y="4382169"/>
              <a:ext cx="2403910" cy="533868"/>
              <a:chOff x="-689991" y="1491646"/>
              <a:chExt cx="3733940" cy="1649779"/>
            </a:xfrm>
          </p:grpSpPr>
          <p:sp>
            <p:nvSpPr>
              <p:cNvPr id="1193" name="Google Shape;1193;p49"/>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194" name="Google Shape;1194;p4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195" name="Google Shape;1195;p49"/>
              <p:cNvSpPr/>
              <p:nvPr/>
            </p:nvSpPr>
            <p:spPr>
              <a:xfrm flipH="1">
                <a:off x="-689983" y="2306818"/>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196" name="Google Shape;1196;p49"/>
              <p:cNvSpPr/>
              <p:nvPr/>
            </p:nvSpPr>
            <p:spPr>
              <a:xfrm>
                <a:off x="-689991" y="245959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197" name="Google Shape;1197;p49"/>
            <p:cNvGrpSpPr/>
            <p:nvPr/>
          </p:nvGrpSpPr>
          <p:grpSpPr>
            <a:xfrm>
              <a:off x="4319951" y="4382161"/>
              <a:ext cx="1593156" cy="533871"/>
              <a:chOff x="1057173" y="1491638"/>
              <a:chExt cx="2139900" cy="1649787"/>
            </a:xfrm>
          </p:grpSpPr>
          <p:sp>
            <p:nvSpPr>
              <p:cNvPr id="1198" name="Google Shape;1198;p4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199" name="Google Shape;1199;p4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200" name="Google Shape;1200;p4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201" name="Google Shape;1201;p49"/>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202" name="Google Shape;1202;p49"/>
            <p:cNvGrpSpPr/>
            <p:nvPr/>
          </p:nvGrpSpPr>
          <p:grpSpPr>
            <a:xfrm>
              <a:off x="5425617" y="4381900"/>
              <a:ext cx="1814532" cy="533869"/>
              <a:chOff x="771854" y="1491644"/>
              <a:chExt cx="2354700" cy="1649781"/>
            </a:xfrm>
          </p:grpSpPr>
          <p:sp>
            <p:nvSpPr>
              <p:cNvPr id="1203" name="Google Shape;1203;p4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204" name="Google Shape;1204;p4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205" name="Google Shape;1205;p4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206" name="Google Shape;1206;p49"/>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50"/>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Model Selection</a:t>
            </a:r>
            <a:endParaRPr/>
          </a:p>
        </p:txBody>
      </p:sp>
      <p:graphicFrame>
        <p:nvGraphicFramePr>
          <p:cNvPr id="1212" name="Google Shape;1212;p50"/>
          <p:cNvGraphicFramePr/>
          <p:nvPr/>
        </p:nvGraphicFramePr>
        <p:xfrm>
          <a:off x="765775" y="1271588"/>
          <a:ext cx="3000000" cy="3000000"/>
        </p:xfrm>
        <a:graphic>
          <a:graphicData uri="http://schemas.openxmlformats.org/drawingml/2006/table">
            <a:tbl>
              <a:tblPr>
                <a:noFill/>
                <a:tableStyleId>{F16A12D2-0BE0-4BEC-BB9B-3A04350568CB}</a:tableStyleId>
              </a:tblPr>
              <a:tblGrid>
                <a:gridCol w="1871625"/>
                <a:gridCol w="1871625"/>
                <a:gridCol w="1871625"/>
                <a:gridCol w="1871625"/>
              </a:tblGrid>
              <a:tr h="447150">
                <a:tc>
                  <a:txBody>
                    <a:bodyPr/>
                    <a:lstStyle/>
                    <a:p>
                      <a:pPr indent="0" lvl="0" marL="0" rtl="0" algn="ctr">
                        <a:spcBef>
                          <a:spcPts val="0"/>
                        </a:spcBef>
                        <a:spcAft>
                          <a:spcPts val="0"/>
                        </a:spcAft>
                        <a:buNone/>
                      </a:pPr>
                      <a:r>
                        <a:rPr b="1" lang="en" sz="1100"/>
                        <a:t>Model</a:t>
                      </a:r>
                      <a:endParaRPr b="1" sz="1100"/>
                    </a:p>
                  </a:txBody>
                  <a:tcPr marT="91425" marB="91425" marR="91425" marL="91425" anchor="ctr">
                    <a:lnB cap="flat" cmpd="sng" w="9525">
                      <a:solidFill>
                        <a:srgbClr val="BFBFBF"/>
                      </a:solidFill>
                      <a:prstDash val="solid"/>
                      <a:round/>
                      <a:headEnd len="sm" w="sm" type="none"/>
                      <a:tailEnd len="sm" w="sm" type="none"/>
                    </a:lnB>
                  </a:tcPr>
                </a:tc>
                <a:tc>
                  <a:txBody>
                    <a:bodyPr/>
                    <a:lstStyle/>
                    <a:p>
                      <a:pPr indent="0" lvl="0" marL="0" rtl="0" algn="ctr">
                        <a:spcBef>
                          <a:spcPts val="0"/>
                        </a:spcBef>
                        <a:spcAft>
                          <a:spcPts val="0"/>
                        </a:spcAft>
                        <a:buNone/>
                      </a:pPr>
                      <a:r>
                        <a:rPr b="1" lang="en" sz="1100"/>
                        <a:t>MECE (Y/N)</a:t>
                      </a:r>
                      <a:endParaRPr b="1" sz="1100"/>
                    </a:p>
                  </a:txBody>
                  <a:tcPr marT="91425" marB="91425" marR="91425" marL="91425" anchor="ctr">
                    <a:lnB cap="flat" cmpd="sng" w="9525">
                      <a:solidFill>
                        <a:srgbClr val="BFBFBF"/>
                      </a:solidFill>
                      <a:prstDash val="solid"/>
                      <a:round/>
                      <a:headEnd len="sm" w="sm" type="none"/>
                      <a:tailEnd len="sm" w="sm" type="none"/>
                    </a:lnB>
                  </a:tcPr>
                </a:tc>
                <a:tc>
                  <a:txBody>
                    <a:bodyPr/>
                    <a:lstStyle/>
                    <a:p>
                      <a:pPr indent="0" lvl="0" marL="0" rtl="0" algn="ctr">
                        <a:spcBef>
                          <a:spcPts val="0"/>
                        </a:spcBef>
                        <a:spcAft>
                          <a:spcPts val="0"/>
                        </a:spcAft>
                        <a:buNone/>
                      </a:pPr>
                      <a:r>
                        <a:rPr b="1" lang="en" sz="1100"/>
                        <a:t>Strengths</a:t>
                      </a:r>
                      <a:endParaRPr b="1" sz="1100"/>
                    </a:p>
                  </a:txBody>
                  <a:tcPr marT="91425" marB="91425" marR="91425" marL="91425" anchor="ctr">
                    <a:lnB cap="flat" cmpd="sng" w="9525">
                      <a:solidFill>
                        <a:srgbClr val="BFBFBF"/>
                      </a:solidFill>
                      <a:prstDash val="solid"/>
                      <a:round/>
                      <a:headEnd len="sm" w="sm" type="none"/>
                      <a:tailEnd len="sm" w="sm" type="none"/>
                    </a:lnB>
                  </a:tcPr>
                </a:tc>
                <a:tc>
                  <a:txBody>
                    <a:bodyPr/>
                    <a:lstStyle/>
                    <a:p>
                      <a:pPr indent="0" lvl="0" marL="0" rtl="0" algn="ctr">
                        <a:spcBef>
                          <a:spcPts val="0"/>
                        </a:spcBef>
                        <a:spcAft>
                          <a:spcPts val="0"/>
                        </a:spcAft>
                        <a:buNone/>
                      </a:pPr>
                      <a:r>
                        <a:rPr b="1" lang="en" sz="1100"/>
                        <a:t>Weakness</a:t>
                      </a:r>
                      <a:endParaRPr b="1" sz="1100"/>
                    </a:p>
                  </a:txBody>
                  <a:tcPr marT="91425" marB="91425" marR="91425" marL="91425" anchor="ctr">
                    <a:lnB cap="flat" cmpd="sng" w="9525">
                      <a:solidFill>
                        <a:srgbClr val="BFBFBF"/>
                      </a:solidFill>
                      <a:prstDash val="solid"/>
                      <a:round/>
                      <a:headEnd len="sm" w="sm" type="none"/>
                      <a:tailEnd len="sm" w="sm" type="none"/>
                    </a:lnB>
                  </a:tcPr>
                </a:tc>
              </a:tr>
              <a:tr h="708750">
                <a:tc>
                  <a:txBody>
                    <a:bodyPr/>
                    <a:lstStyle/>
                    <a:p>
                      <a:pPr indent="0" lvl="0" marL="0" rtl="0" algn="l">
                        <a:spcBef>
                          <a:spcPts val="0"/>
                        </a:spcBef>
                        <a:spcAft>
                          <a:spcPts val="0"/>
                        </a:spcAft>
                        <a:buNone/>
                      </a:pPr>
                      <a:r>
                        <a:rPr b="1" i="1" lang="en" sz="1000"/>
                        <a:t>DBSCAN</a:t>
                      </a:r>
                      <a:endParaRPr b="1" i="1" sz="10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 sz="900"/>
                        <a:t>No</a:t>
                      </a:r>
                      <a:endParaRPr sz="9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 sz="900"/>
                        <a:t>Detects arbitrary shapes and outliers</a:t>
                      </a:r>
                      <a:endParaRPr sz="9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 sz="900"/>
                        <a:t>Struggles with high-dimensional, sparse e-commerce data; not ideal for large datasets</a:t>
                      </a:r>
                      <a:endParaRPr sz="9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54250">
                <a:tc>
                  <a:txBody>
                    <a:bodyPr/>
                    <a:lstStyle/>
                    <a:p>
                      <a:pPr indent="0" lvl="0" marL="0" rtl="0" algn="l">
                        <a:spcBef>
                          <a:spcPts val="0"/>
                        </a:spcBef>
                        <a:spcAft>
                          <a:spcPts val="0"/>
                        </a:spcAft>
                        <a:buNone/>
                      </a:pPr>
                      <a:r>
                        <a:rPr b="1" i="1" lang="en" sz="1000"/>
                        <a:t>GMM</a:t>
                      </a:r>
                      <a:endParaRPr b="1" i="1" sz="10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 sz="900"/>
                        <a:t>No</a:t>
                      </a:r>
                      <a:endParaRPr sz="9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 sz="900"/>
                        <a:t>Handles overlapping clusters with probabilistic assignments</a:t>
                      </a:r>
                      <a:endParaRPr sz="9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 sz="900"/>
                        <a:t>Less interpretable for business stakeholders; slower with large datasets.</a:t>
                      </a:r>
                      <a:endParaRPr sz="9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654250">
                <a:tc>
                  <a:txBody>
                    <a:bodyPr/>
                    <a:lstStyle/>
                    <a:p>
                      <a:pPr indent="0" lvl="0" marL="0" rtl="0" algn="l">
                        <a:spcBef>
                          <a:spcPts val="0"/>
                        </a:spcBef>
                        <a:spcAft>
                          <a:spcPts val="0"/>
                        </a:spcAft>
                        <a:buNone/>
                      </a:pPr>
                      <a:r>
                        <a:rPr b="1" i="1" lang="en" sz="1000"/>
                        <a:t>Light GBM</a:t>
                      </a:r>
                      <a:endParaRPr b="1" i="1" sz="10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t>Yes</a:t>
                      </a:r>
                      <a:endParaRPr sz="9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t>Classification</a:t>
                      </a:r>
                      <a:endParaRPr sz="9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t>Not designed for unsupervised segmentation; requires labeled data for training</a:t>
                      </a:r>
                      <a:endParaRPr sz="900"/>
                    </a:p>
                  </a:txBody>
                  <a:tcPr marT="91425" marB="91425" marR="91425" marL="91425"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19050">
                      <a:solidFill>
                        <a:schemeClr val="dk1"/>
                      </a:solidFill>
                      <a:prstDash val="solid"/>
                      <a:round/>
                      <a:headEnd len="sm" w="sm" type="none"/>
                      <a:tailEnd len="sm" w="sm" type="none"/>
                    </a:lnB>
                  </a:tcPr>
                </a:tc>
              </a:tr>
              <a:tr h="708750">
                <a:tc>
                  <a:txBody>
                    <a:bodyPr/>
                    <a:lstStyle/>
                    <a:p>
                      <a:pPr indent="0" lvl="0" marL="0" rtl="0" algn="l">
                        <a:spcBef>
                          <a:spcPts val="0"/>
                        </a:spcBef>
                        <a:spcAft>
                          <a:spcPts val="0"/>
                        </a:spcAft>
                        <a:buNone/>
                      </a:pPr>
                      <a:r>
                        <a:rPr b="1" i="1" lang="en" sz="1000"/>
                        <a:t>K-Means</a:t>
                      </a:r>
                      <a:endParaRPr b="1" i="1" sz="10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t>Yes</a:t>
                      </a:r>
                      <a:endParaRPr sz="9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t>Simple, efficient, and interpretable</a:t>
                      </a:r>
                      <a:endParaRPr sz="9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t>Assumes spherical clusters; may oversimplify customer behavior in complex datasets</a:t>
                      </a:r>
                      <a:endParaRPr sz="900"/>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213" name="Google Shape;1213;p50"/>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214" name="Google Shape;1214;p50"/>
          <p:cNvSpPr txBox="1"/>
          <p:nvPr/>
        </p:nvSpPr>
        <p:spPr>
          <a:xfrm>
            <a:off x="597900" y="379525"/>
            <a:ext cx="7860300" cy="862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t>Selecting </a:t>
            </a:r>
            <a:r>
              <a:rPr b="1" lang="en" sz="1200"/>
              <a:t>K-Means</a:t>
            </a:r>
            <a:r>
              <a:rPr lang="en" sz="1200"/>
              <a:t> for creating a recommendation system based on customer segments is the preferred option. With a </a:t>
            </a:r>
            <a:r>
              <a:rPr lang="en" sz="1200"/>
              <a:t>silhouette</a:t>
            </a:r>
            <a:r>
              <a:rPr lang="en" sz="1200"/>
              <a:t> score of 0.50, there are moderate cluster performance, but K-Means is highly interpretable for the business to create personalized recommendations and is MECE, meaning that all new customers will be assigned to a group. </a:t>
            </a:r>
            <a:endParaRPr sz="1200"/>
          </a:p>
          <a:p>
            <a:pPr indent="0" lvl="0" marL="0" rtl="0" algn="l">
              <a:spcBef>
                <a:spcPts val="0"/>
              </a:spcBef>
              <a:spcAft>
                <a:spcPts val="0"/>
              </a:spcAft>
              <a:buNone/>
            </a:pPr>
            <a:r>
              <a:t/>
            </a:r>
            <a:endParaRPr sz="1200"/>
          </a:p>
        </p:txBody>
      </p:sp>
      <p:sp>
        <p:nvSpPr>
          <p:cNvPr id="1215" name="Google Shape;1215;p50"/>
          <p:cNvSpPr/>
          <p:nvPr/>
        </p:nvSpPr>
        <p:spPr>
          <a:xfrm>
            <a:off x="1494402" y="4923074"/>
            <a:ext cx="1181100" cy="465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0"/>
          <p:cNvSpPr/>
          <p:nvPr/>
        </p:nvSpPr>
        <p:spPr>
          <a:xfrm flipH="1">
            <a:off x="1494407" y="4881271"/>
            <a:ext cx="1181100" cy="465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217" name="Google Shape;1217;p50"/>
          <p:cNvPicPr preferRelativeResize="0"/>
          <p:nvPr/>
        </p:nvPicPr>
        <p:blipFill>
          <a:blip r:embed="rId3">
            <a:alphaModFix/>
          </a:blip>
          <a:stretch>
            <a:fillRect/>
          </a:stretch>
        </p:blipFill>
        <p:spPr>
          <a:xfrm>
            <a:off x="167020" y="4444752"/>
            <a:ext cx="598723" cy="523874"/>
          </a:xfrm>
          <a:prstGeom prst="rect">
            <a:avLst/>
          </a:prstGeom>
          <a:noFill/>
          <a:ln>
            <a:noFill/>
          </a:ln>
        </p:spPr>
      </p:pic>
      <p:grpSp>
        <p:nvGrpSpPr>
          <p:cNvPr id="1218" name="Google Shape;1218;p50"/>
          <p:cNvGrpSpPr/>
          <p:nvPr/>
        </p:nvGrpSpPr>
        <p:grpSpPr>
          <a:xfrm>
            <a:off x="1494449" y="4609238"/>
            <a:ext cx="6784942" cy="534249"/>
            <a:chOff x="947307" y="4381849"/>
            <a:chExt cx="6292842" cy="534249"/>
          </a:xfrm>
        </p:grpSpPr>
        <p:grpSp>
          <p:nvGrpSpPr>
            <p:cNvPr id="1219" name="Google Shape;1219;p50"/>
            <p:cNvGrpSpPr/>
            <p:nvPr/>
          </p:nvGrpSpPr>
          <p:grpSpPr>
            <a:xfrm>
              <a:off x="947307" y="4382100"/>
              <a:ext cx="1152936" cy="533997"/>
              <a:chOff x="1083025" y="1491248"/>
              <a:chExt cx="1844108" cy="1650177"/>
            </a:xfrm>
          </p:grpSpPr>
          <p:sp>
            <p:nvSpPr>
              <p:cNvPr id="1220" name="Google Shape;1220;p50"/>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2"/>
                    </a:solidFill>
                    <a:latin typeface="Roboto"/>
                    <a:ea typeface="Roboto"/>
                    <a:cs typeface="Roboto"/>
                    <a:sym typeface="Roboto"/>
                  </a:rPr>
                  <a:t>Team Introduction</a:t>
                </a:r>
                <a:endParaRPr sz="700">
                  <a:solidFill>
                    <a:schemeClr val="dk2"/>
                  </a:solidFill>
                  <a:latin typeface="Roboto"/>
                  <a:ea typeface="Roboto"/>
                  <a:cs typeface="Roboto"/>
                  <a:sym typeface="Roboto"/>
                </a:endParaRPr>
              </a:p>
            </p:txBody>
          </p:sp>
          <p:sp>
            <p:nvSpPr>
              <p:cNvPr id="1221" name="Google Shape;1221;p5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222" name="Google Shape;1222;p5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223" name="Google Shape;1223;p5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224" name="Google Shape;1224;p50"/>
            <p:cNvGrpSpPr/>
            <p:nvPr/>
          </p:nvGrpSpPr>
          <p:grpSpPr>
            <a:xfrm>
              <a:off x="1914859" y="4381849"/>
              <a:ext cx="1436932" cy="533974"/>
              <a:chOff x="865157" y="1491321"/>
              <a:chExt cx="2232300" cy="1650104"/>
            </a:xfrm>
          </p:grpSpPr>
          <p:sp>
            <p:nvSpPr>
              <p:cNvPr id="1225" name="Google Shape;1225;p50"/>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226" name="Google Shape;1226;p5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227" name="Google Shape;1227;p50"/>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228" name="Google Shape;1228;p5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229" name="Google Shape;1229;p50"/>
            <p:cNvGrpSpPr/>
            <p:nvPr/>
          </p:nvGrpSpPr>
          <p:grpSpPr>
            <a:xfrm>
              <a:off x="3021771" y="4382169"/>
              <a:ext cx="1437155" cy="533868"/>
              <a:chOff x="811648" y="1491646"/>
              <a:chExt cx="2232300" cy="1649779"/>
            </a:xfrm>
          </p:grpSpPr>
          <p:sp>
            <p:nvSpPr>
              <p:cNvPr id="1230" name="Google Shape;1230;p50"/>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1"/>
                    </a:solidFill>
                    <a:latin typeface="Roboto"/>
                    <a:ea typeface="Roboto"/>
                    <a:cs typeface="Roboto"/>
                    <a:sym typeface="Roboto"/>
                  </a:rPr>
                  <a:t>Modeling Process</a:t>
                </a:r>
                <a:endParaRPr sz="700">
                  <a:solidFill>
                    <a:schemeClr val="dk1"/>
                  </a:solidFill>
                  <a:latin typeface="Roboto"/>
                  <a:ea typeface="Roboto"/>
                  <a:cs typeface="Roboto"/>
                  <a:sym typeface="Roboto"/>
                </a:endParaRPr>
              </a:p>
            </p:txBody>
          </p:sp>
          <p:sp>
            <p:nvSpPr>
              <p:cNvPr id="1231" name="Google Shape;1231;p5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232" name="Google Shape;1232;p50"/>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233" name="Google Shape;1233;p50"/>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234" name="Google Shape;1234;p50"/>
            <p:cNvGrpSpPr/>
            <p:nvPr/>
          </p:nvGrpSpPr>
          <p:grpSpPr>
            <a:xfrm>
              <a:off x="4319951" y="4382161"/>
              <a:ext cx="1593156" cy="533871"/>
              <a:chOff x="1057173" y="1491638"/>
              <a:chExt cx="2139900" cy="1649787"/>
            </a:xfrm>
          </p:grpSpPr>
          <p:sp>
            <p:nvSpPr>
              <p:cNvPr id="1235" name="Google Shape;1235;p5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236" name="Google Shape;1236;p5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237" name="Google Shape;1237;p5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238" name="Google Shape;1238;p50"/>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239" name="Google Shape;1239;p50"/>
            <p:cNvGrpSpPr/>
            <p:nvPr/>
          </p:nvGrpSpPr>
          <p:grpSpPr>
            <a:xfrm>
              <a:off x="5425617" y="4381900"/>
              <a:ext cx="1814532" cy="533869"/>
              <a:chOff x="771854" y="1491644"/>
              <a:chExt cx="2354700" cy="1649781"/>
            </a:xfrm>
          </p:grpSpPr>
          <p:sp>
            <p:nvSpPr>
              <p:cNvPr id="1240" name="Google Shape;1240;p5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241" name="Google Shape;1241;p5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242" name="Google Shape;1242;p5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243" name="Google Shape;1243;p50"/>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51"/>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Building the Best Clustering for Business Outcomes</a:t>
            </a:r>
            <a:endParaRPr/>
          </a:p>
        </p:txBody>
      </p:sp>
      <p:sp>
        <p:nvSpPr>
          <p:cNvPr id="1249" name="Google Shape;1249;p51"/>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1250" name="Google Shape;1250;p51"/>
          <p:cNvSpPr/>
          <p:nvPr/>
        </p:nvSpPr>
        <p:spPr>
          <a:xfrm>
            <a:off x="1494402" y="4923074"/>
            <a:ext cx="1181100" cy="465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1"/>
          <p:cNvSpPr/>
          <p:nvPr/>
        </p:nvSpPr>
        <p:spPr>
          <a:xfrm flipH="1">
            <a:off x="1494407" y="4881271"/>
            <a:ext cx="1181100" cy="465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52" name="Google Shape;1252;p51"/>
          <p:cNvSpPr/>
          <p:nvPr/>
        </p:nvSpPr>
        <p:spPr>
          <a:xfrm>
            <a:off x="952500" y="750800"/>
            <a:ext cx="1555200" cy="69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High Level RFM Clustering</a:t>
            </a:r>
            <a:endParaRPr sz="1100"/>
          </a:p>
        </p:txBody>
      </p:sp>
      <p:sp>
        <p:nvSpPr>
          <p:cNvPr id="1253" name="Google Shape;1253;p51"/>
          <p:cNvSpPr/>
          <p:nvPr/>
        </p:nvSpPr>
        <p:spPr>
          <a:xfrm>
            <a:off x="952500" y="1808975"/>
            <a:ext cx="1555200" cy="69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Sub-Clustering Based on Genre Preferences</a:t>
            </a:r>
            <a:endParaRPr sz="1100"/>
          </a:p>
        </p:txBody>
      </p:sp>
      <p:sp>
        <p:nvSpPr>
          <p:cNvPr id="1254" name="Google Shape;1254;p51"/>
          <p:cNvSpPr/>
          <p:nvPr/>
        </p:nvSpPr>
        <p:spPr>
          <a:xfrm>
            <a:off x="1600410" y="1550182"/>
            <a:ext cx="195300" cy="159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5" name="Google Shape;1255;p51"/>
          <p:cNvSpPr/>
          <p:nvPr/>
        </p:nvSpPr>
        <p:spPr>
          <a:xfrm>
            <a:off x="1600409" y="3666571"/>
            <a:ext cx="195300" cy="159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6" name="Google Shape;1256;p51"/>
          <p:cNvSpPr/>
          <p:nvPr/>
        </p:nvSpPr>
        <p:spPr>
          <a:xfrm>
            <a:off x="952550" y="2867175"/>
            <a:ext cx="1555200" cy="69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Identify Unique Personas</a:t>
            </a:r>
            <a:endParaRPr sz="1100"/>
          </a:p>
        </p:txBody>
      </p:sp>
      <p:sp>
        <p:nvSpPr>
          <p:cNvPr id="1257" name="Google Shape;1257;p51"/>
          <p:cNvSpPr/>
          <p:nvPr/>
        </p:nvSpPr>
        <p:spPr>
          <a:xfrm>
            <a:off x="952550" y="3925350"/>
            <a:ext cx="1555200" cy="69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Create Personalized Marketing Strategy &amp; Recommendations</a:t>
            </a:r>
            <a:endParaRPr sz="1100"/>
          </a:p>
        </p:txBody>
      </p:sp>
      <p:sp>
        <p:nvSpPr>
          <p:cNvPr id="1258" name="Google Shape;1258;p51"/>
          <p:cNvSpPr/>
          <p:nvPr/>
        </p:nvSpPr>
        <p:spPr>
          <a:xfrm>
            <a:off x="1600410" y="2608376"/>
            <a:ext cx="195300" cy="159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9" name="Google Shape;1259;p51"/>
          <p:cNvSpPr/>
          <p:nvPr/>
        </p:nvSpPr>
        <p:spPr>
          <a:xfrm>
            <a:off x="2794800" y="750800"/>
            <a:ext cx="2994900" cy="699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Utilized K-Means on Recency, Frequency, </a:t>
            </a:r>
            <a:r>
              <a:rPr lang="en"/>
              <a:t>Monetary Value, and Time On File being open</a:t>
            </a:r>
            <a:endParaRPr/>
          </a:p>
        </p:txBody>
      </p:sp>
      <p:sp>
        <p:nvSpPr>
          <p:cNvPr id="1260" name="Google Shape;1260;p51"/>
          <p:cNvSpPr/>
          <p:nvPr/>
        </p:nvSpPr>
        <p:spPr>
          <a:xfrm>
            <a:off x="789000" y="473288"/>
            <a:ext cx="1815900" cy="1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Step</a:t>
            </a:r>
            <a:endParaRPr b="1">
              <a:solidFill>
                <a:schemeClr val="dk1"/>
              </a:solidFill>
            </a:endParaRPr>
          </a:p>
        </p:txBody>
      </p:sp>
      <p:sp>
        <p:nvSpPr>
          <p:cNvPr id="1261" name="Google Shape;1261;p51"/>
          <p:cNvSpPr/>
          <p:nvPr/>
        </p:nvSpPr>
        <p:spPr>
          <a:xfrm>
            <a:off x="3324125" y="473288"/>
            <a:ext cx="1815900" cy="1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Description</a:t>
            </a:r>
            <a:endParaRPr b="1">
              <a:solidFill>
                <a:schemeClr val="dk1"/>
              </a:solidFill>
            </a:endParaRPr>
          </a:p>
        </p:txBody>
      </p:sp>
      <p:sp>
        <p:nvSpPr>
          <p:cNvPr id="1262" name="Google Shape;1262;p51"/>
          <p:cNvSpPr/>
          <p:nvPr/>
        </p:nvSpPr>
        <p:spPr>
          <a:xfrm>
            <a:off x="6389975" y="473288"/>
            <a:ext cx="1815900" cy="1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Outcome</a:t>
            </a:r>
            <a:endParaRPr b="1">
              <a:solidFill>
                <a:schemeClr val="dk1"/>
              </a:solidFill>
            </a:endParaRPr>
          </a:p>
        </p:txBody>
      </p:sp>
      <p:sp>
        <p:nvSpPr>
          <p:cNvPr id="1263" name="Google Shape;1263;p51"/>
          <p:cNvSpPr/>
          <p:nvPr/>
        </p:nvSpPr>
        <p:spPr>
          <a:xfrm>
            <a:off x="2794800" y="1808975"/>
            <a:ext cx="2994900" cy="699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Within each High Level RFM Cluster, </a:t>
            </a:r>
            <a:r>
              <a:rPr lang="en"/>
              <a:t>clustered</a:t>
            </a:r>
            <a:r>
              <a:rPr lang="en"/>
              <a:t> on Genre Categorizes</a:t>
            </a:r>
            <a:endParaRPr/>
          </a:p>
        </p:txBody>
      </p:sp>
      <p:sp>
        <p:nvSpPr>
          <p:cNvPr id="1264" name="Google Shape;1264;p51"/>
          <p:cNvSpPr/>
          <p:nvPr/>
        </p:nvSpPr>
        <p:spPr>
          <a:xfrm>
            <a:off x="2762375" y="2867150"/>
            <a:ext cx="2994900" cy="699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Used the differentiators within Sub-Clusters to find unique attributes for customers in them</a:t>
            </a:r>
            <a:endParaRPr/>
          </a:p>
        </p:txBody>
      </p:sp>
      <p:sp>
        <p:nvSpPr>
          <p:cNvPr id="1265" name="Google Shape;1265;p51"/>
          <p:cNvSpPr/>
          <p:nvPr/>
        </p:nvSpPr>
        <p:spPr>
          <a:xfrm>
            <a:off x="2762375" y="3925325"/>
            <a:ext cx="2994900" cy="699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Identified the unique products, messaging, and offers to recommend the personas</a:t>
            </a:r>
            <a:endParaRPr/>
          </a:p>
        </p:txBody>
      </p:sp>
      <p:sp>
        <p:nvSpPr>
          <p:cNvPr id="1266" name="Google Shape;1266;p51"/>
          <p:cNvSpPr/>
          <p:nvPr/>
        </p:nvSpPr>
        <p:spPr>
          <a:xfrm>
            <a:off x="5954775" y="745575"/>
            <a:ext cx="2694900" cy="699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Enables strategic allocation of marketing based on customer lifetime value derived from RFM</a:t>
            </a:r>
            <a:endParaRPr/>
          </a:p>
        </p:txBody>
      </p:sp>
      <p:sp>
        <p:nvSpPr>
          <p:cNvPr id="1267" name="Google Shape;1267;p51"/>
          <p:cNvSpPr/>
          <p:nvPr/>
        </p:nvSpPr>
        <p:spPr>
          <a:xfrm>
            <a:off x="5954775" y="1808975"/>
            <a:ext cx="2694900" cy="699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Provides deeper insights into customer tastes and interests for more refined targeting</a:t>
            </a:r>
            <a:endParaRPr/>
          </a:p>
        </p:txBody>
      </p:sp>
      <p:sp>
        <p:nvSpPr>
          <p:cNvPr id="1268" name="Google Shape;1268;p51"/>
          <p:cNvSpPr/>
          <p:nvPr/>
        </p:nvSpPr>
        <p:spPr>
          <a:xfrm>
            <a:off x="6011900" y="2867150"/>
            <a:ext cx="2694900" cy="699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Highlights unique behaviors and attributes that can be used by business units</a:t>
            </a:r>
            <a:endParaRPr/>
          </a:p>
        </p:txBody>
      </p:sp>
      <p:sp>
        <p:nvSpPr>
          <p:cNvPr id="1269" name="Google Shape;1269;p51"/>
          <p:cNvSpPr/>
          <p:nvPr/>
        </p:nvSpPr>
        <p:spPr>
          <a:xfrm>
            <a:off x="6011900" y="3925325"/>
            <a:ext cx="2694900" cy="699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More</a:t>
            </a:r>
            <a:r>
              <a:rPr lang="en"/>
              <a:t> effectively design tailored marketing, product recommendations, etc.</a:t>
            </a:r>
            <a:endParaRPr/>
          </a:p>
        </p:txBody>
      </p:sp>
      <p:sp>
        <p:nvSpPr>
          <p:cNvPr id="1270" name="Google Shape;1270;p51"/>
          <p:cNvSpPr/>
          <p:nvPr/>
        </p:nvSpPr>
        <p:spPr>
          <a:xfrm>
            <a:off x="319425" y="750825"/>
            <a:ext cx="621900" cy="6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t>1.</a:t>
            </a:r>
            <a:endParaRPr sz="1700"/>
          </a:p>
        </p:txBody>
      </p:sp>
      <p:sp>
        <p:nvSpPr>
          <p:cNvPr id="1271" name="Google Shape;1271;p51"/>
          <p:cNvSpPr/>
          <p:nvPr/>
        </p:nvSpPr>
        <p:spPr>
          <a:xfrm>
            <a:off x="319425" y="1808975"/>
            <a:ext cx="621900" cy="6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t>2</a:t>
            </a:r>
            <a:r>
              <a:rPr lang="en" sz="1700"/>
              <a:t>.</a:t>
            </a:r>
            <a:endParaRPr sz="1700"/>
          </a:p>
        </p:txBody>
      </p:sp>
      <p:sp>
        <p:nvSpPr>
          <p:cNvPr id="1272" name="Google Shape;1272;p51"/>
          <p:cNvSpPr/>
          <p:nvPr/>
        </p:nvSpPr>
        <p:spPr>
          <a:xfrm>
            <a:off x="307838" y="2867125"/>
            <a:ext cx="621900" cy="6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t>3</a:t>
            </a:r>
            <a:r>
              <a:rPr lang="en" sz="1700"/>
              <a:t>.</a:t>
            </a:r>
            <a:endParaRPr sz="1700"/>
          </a:p>
        </p:txBody>
      </p:sp>
      <p:sp>
        <p:nvSpPr>
          <p:cNvPr id="1273" name="Google Shape;1273;p51"/>
          <p:cNvSpPr/>
          <p:nvPr/>
        </p:nvSpPr>
        <p:spPr>
          <a:xfrm>
            <a:off x="319413" y="3925275"/>
            <a:ext cx="621900" cy="6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700"/>
              <a:t>4</a:t>
            </a:r>
            <a:r>
              <a:rPr lang="en" sz="1700"/>
              <a:t>.</a:t>
            </a:r>
            <a:endParaRPr sz="1700"/>
          </a:p>
        </p:txBody>
      </p:sp>
      <p:pic>
        <p:nvPicPr>
          <p:cNvPr id="1274" name="Google Shape;1274;p51"/>
          <p:cNvPicPr preferRelativeResize="0"/>
          <p:nvPr/>
        </p:nvPicPr>
        <p:blipFill>
          <a:blip r:embed="rId3">
            <a:alphaModFix/>
          </a:blip>
          <a:stretch>
            <a:fillRect/>
          </a:stretch>
        </p:blipFill>
        <p:spPr>
          <a:xfrm>
            <a:off x="167020" y="4444752"/>
            <a:ext cx="598723" cy="523874"/>
          </a:xfrm>
          <a:prstGeom prst="rect">
            <a:avLst/>
          </a:prstGeom>
          <a:noFill/>
          <a:ln>
            <a:noFill/>
          </a:ln>
        </p:spPr>
      </p:pic>
      <p:grpSp>
        <p:nvGrpSpPr>
          <p:cNvPr id="1275" name="Google Shape;1275;p51"/>
          <p:cNvGrpSpPr/>
          <p:nvPr/>
        </p:nvGrpSpPr>
        <p:grpSpPr>
          <a:xfrm>
            <a:off x="1494449" y="4604539"/>
            <a:ext cx="6793542" cy="538947"/>
            <a:chOff x="947307" y="4377150"/>
            <a:chExt cx="6300818" cy="538947"/>
          </a:xfrm>
        </p:grpSpPr>
        <p:grpSp>
          <p:nvGrpSpPr>
            <p:cNvPr id="1276" name="Google Shape;1276;p51"/>
            <p:cNvGrpSpPr/>
            <p:nvPr/>
          </p:nvGrpSpPr>
          <p:grpSpPr>
            <a:xfrm>
              <a:off x="947307" y="4382100"/>
              <a:ext cx="1152936" cy="533997"/>
              <a:chOff x="1083025" y="1491248"/>
              <a:chExt cx="1844108" cy="1650177"/>
            </a:xfrm>
          </p:grpSpPr>
          <p:sp>
            <p:nvSpPr>
              <p:cNvPr id="1277" name="Google Shape;1277;p51"/>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278" name="Google Shape;1278;p5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279" name="Google Shape;1279;p5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280" name="Google Shape;1280;p5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281" name="Google Shape;1281;p51"/>
            <p:cNvGrpSpPr/>
            <p:nvPr/>
          </p:nvGrpSpPr>
          <p:grpSpPr>
            <a:xfrm>
              <a:off x="3021771" y="4382169"/>
              <a:ext cx="1437155" cy="533868"/>
              <a:chOff x="811648" y="1491646"/>
              <a:chExt cx="2232300" cy="1649779"/>
            </a:xfrm>
          </p:grpSpPr>
          <p:sp>
            <p:nvSpPr>
              <p:cNvPr id="1282" name="Google Shape;1282;p51"/>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283" name="Google Shape;1283;p5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284" name="Google Shape;1284;p51"/>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285" name="Google Shape;1285;p5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286" name="Google Shape;1286;p51"/>
            <p:cNvGrpSpPr/>
            <p:nvPr/>
          </p:nvGrpSpPr>
          <p:grpSpPr>
            <a:xfrm>
              <a:off x="4319951" y="4382161"/>
              <a:ext cx="1593156" cy="533871"/>
              <a:chOff x="1057173" y="1491638"/>
              <a:chExt cx="2139900" cy="1649787"/>
            </a:xfrm>
          </p:grpSpPr>
          <p:sp>
            <p:nvSpPr>
              <p:cNvPr id="1287" name="Google Shape;1287;p5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288" name="Google Shape;1288;p51"/>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289" name="Google Shape;1289;p51"/>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290" name="Google Shape;1290;p51"/>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1291" name="Google Shape;1291;p51"/>
            <p:cNvGrpSpPr/>
            <p:nvPr/>
          </p:nvGrpSpPr>
          <p:grpSpPr>
            <a:xfrm>
              <a:off x="5433593" y="4377150"/>
              <a:ext cx="1814532" cy="538619"/>
              <a:chOff x="782205" y="1476965"/>
              <a:chExt cx="2354700" cy="1664460"/>
            </a:xfrm>
          </p:grpSpPr>
          <p:sp>
            <p:nvSpPr>
              <p:cNvPr id="1292" name="Google Shape;1292;p5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293" name="Google Shape;1293;p5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294" name="Google Shape;1294;p5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295" name="Google Shape;1295;p51"/>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296" name="Google Shape;1296;p51"/>
            <p:cNvGrpSpPr/>
            <p:nvPr/>
          </p:nvGrpSpPr>
          <p:grpSpPr>
            <a:xfrm>
              <a:off x="1914859" y="4381849"/>
              <a:ext cx="1436932" cy="533974"/>
              <a:chOff x="865157" y="1491321"/>
              <a:chExt cx="2232300" cy="1650104"/>
            </a:xfrm>
          </p:grpSpPr>
          <p:sp>
            <p:nvSpPr>
              <p:cNvPr id="1297" name="Google Shape;1297;p51"/>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298" name="Google Shape;1298;p5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299" name="Google Shape;1299;p51"/>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00" name="Google Shape;1300;p5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52"/>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Persona Results</a:t>
            </a:r>
            <a:endParaRPr/>
          </a:p>
        </p:txBody>
      </p:sp>
      <p:sp>
        <p:nvSpPr>
          <p:cNvPr id="1306" name="Google Shape;1306;p52"/>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307" name="Google Shape;1307;p52"/>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1308" name="Google Shape;1308;p52"/>
          <p:cNvSpPr/>
          <p:nvPr/>
        </p:nvSpPr>
        <p:spPr>
          <a:xfrm>
            <a:off x="1494402" y="4923074"/>
            <a:ext cx="1181100" cy="465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2"/>
          <p:cNvSpPr/>
          <p:nvPr/>
        </p:nvSpPr>
        <p:spPr>
          <a:xfrm flipH="1">
            <a:off x="1494407" y="4881271"/>
            <a:ext cx="1181100" cy="465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10" name="Google Shape;1310;p52"/>
          <p:cNvSpPr txBox="1"/>
          <p:nvPr/>
        </p:nvSpPr>
        <p:spPr>
          <a:xfrm>
            <a:off x="155725" y="378350"/>
            <a:ext cx="80757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Step 1:</a:t>
            </a:r>
            <a:r>
              <a:rPr lang="en" sz="1100">
                <a:solidFill>
                  <a:schemeClr val="dk2"/>
                </a:solidFill>
              </a:rPr>
              <a:t> Clustering based </a:t>
            </a:r>
            <a:r>
              <a:rPr lang="en" sz="1100">
                <a:solidFill>
                  <a:schemeClr val="dk2"/>
                </a:solidFill>
              </a:rPr>
              <a:t>on </a:t>
            </a:r>
            <a:r>
              <a:rPr b="1" lang="en" sz="1100">
                <a:solidFill>
                  <a:schemeClr val="dk2"/>
                </a:solidFill>
              </a:rPr>
              <a:t>R,</a:t>
            </a:r>
            <a:r>
              <a:rPr lang="en" sz="1100">
                <a:solidFill>
                  <a:schemeClr val="dk2"/>
                </a:solidFill>
              </a:rPr>
              <a:t> </a:t>
            </a:r>
            <a:r>
              <a:rPr b="1" lang="en" sz="1100">
                <a:solidFill>
                  <a:schemeClr val="dk2"/>
                </a:solidFill>
              </a:rPr>
              <a:t>F</a:t>
            </a:r>
            <a:r>
              <a:rPr lang="en" sz="1100">
                <a:solidFill>
                  <a:schemeClr val="dk2"/>
                </a:solidFill>
              </a:rPr>
              <a:t>, </a:t>
            </a:r>
            <a:r>
              <a:rPr b="1" lang="en" sz="1100">
                <a:solidFill>
                  <a:schemeClr val="dk2"/>
                </a:solidFill>
              </a:rPr>
              <a:t>M </a:t>
            </a:r>
            <a:r>
              <a:rPr lang="en" sz="1100">
                <a:solidFill>
                  <a:schemeClr val="dk2"/>
                </a:solidFill>
              </a:rPr>
              <a:t>and </a:t>
            </a:r>
            <a:r>
              <a:rPr b="1" lang="en" sz="1100">
                <a:solidFill>
                  <a:schemeClr val="dk2"/>
                </a:solidFill>
              </a:rPr>
              <a:t>Time on File </a:t>
            </a:r>
            <a:r>
              <a:rPr lang="en" sz="1100">
                <a:solidFill>
                  <a:schemeClr val="dk2"/>
                </a:solidFill>
              </a:rPr>
              <a:t>metrics, resulting in 4 clusters.</a:t>
            </a:r>
            <a:r>
              <a:rPr b="1" lang="en" sz="1100">
                <a:solidFill>
                  <a:schemeClr val="dk1"/>
                </a:solidFill>
              </a:rPr>
              <a:t>                                 </a:t>
            </a:r>
            <a:endParaRPr b="1" sz="1100">
              <a:solidFill>
                <a:schemeClr val="dk1"/>
              </a:solidFill>
            </a:endParaRPr>
          </a:p>
          <a:p>
            <a:pPr indent="0" lvl="0" marL="0" rtl="0" algn="l">
              <a:lnSpc>
                <a:spcPct val="115000"/>
              </a:lnSpc>
              <a:spcBef>
                <a:spcPts val="0"/>
              </a:spcBef>
              <a:spcAft>
                <a:spcPts val="0"/>
              </a:spcAft>
              <a:buNone/>
            </a:pPr>
            <a:r>
              <a:rPr b="1" lang="en" sz="1100">
                <a:solidFill>
                  <a:schemeClr val="dk1"/>
                </a:solidFill>
              </a:rPr>
              <a:t>Step 2:</a:t>
            </a:r>
            <a:r>
              <a:rPr lang="en" sz="1100">
                <a:solidFill>
                  <a:schemeClr val="dk2"/>
                </a:solidFill>
              </a:rPr>
              <a:t> Divide each into 2 subclusters each, based on preferred </a:t>
            </a:r>
            <a:r>
              <a:rPr b="1" lang="en" sz="1100">
                <a:solidFill>
                  <a:schemeClr val="dk2"/>
                </a:solidFill>
              </a:rPr>
              <a:t>genres</a:t>
            </a:r>
            <a:r>
              <a:rPr lang="en" sz="1100">
                <a:solidFill>
                  <a:schemeClr val="dk2"/>
                </a:solidFill>
              </a:rPr>
              <a:t>, totaling 8 clusters.</a:t>
            </a:r>
            <a:endParaRPr sz="1100">
              <a:solidFill>
                <a:schemeClr val="dk2"/>
              </a:solidFill>
            </a:endParaRPr>
          </a:p>
        </p:txBody>
      </p:sp>
      <p:pic>
        <p:nvPicPr>
          <p:cNvPr id="1311" name="Google Shape;1311;p52"/>
          <p:cNvPicPr preferRelativeResize="0"/>
          <p:nvPr/>
        </p:nvPicPr>
        <p:blipFill>
          <a:blip r:embed="rId4">
            <a:alphaModFix/>
          </a:blip>
          <a:stretch>
            <a:fillRect/>
          </a:stretch>
        </p:blipFill>
        <p:spPr>
          <a:xfrm>
            <a:off x="712391" y="912512"/>
            <a:ext cx="8150134" cy="3545799"/>
          </a:xfrm>
          <a:prstGeom prst="rect">
            <a:avLst/>
          </a:prstGeom>
          <a:noFill/>
          <a:ln>
            <a:noFill/>
          </a:ln>
        </p:spPr>
      </p:pic>
      <p:sp>
        <p:nvSpPr>
          <p:cNvPr id="1312" name="Google Shape;1312;p52"/>
          <p:cNvSpPr txBox="1"/>
          <p:nvPr/>
        </p:nvSpPr>
        <p:spPr>
          <a:xfrm>
            <a:off x="-84412" y="1169125"/>
            <a:ext cx="7968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sz="1000">
                <a:solidFill>
                  <a:schemeClr val="dk1"/>
                </a:solidFill>
              </a:rPr>
              <a:t>Step 1:</a:t>
            </a:r>
            <a:endParaRPr sz="1200"/>
          </a:p>
        </p:txBody>
      </p:sp>
      <p:sp>
        <p:nvSpPr>
          <p:cNvPr id="1313" name="Google Shape;1313;p52"/>
          <p:cNvSpPr txBox="1"/>
          <p:nvPr/>
        </p:nvSpPr>
        <p:spPr>
          <a:xfrm>
            <a:off x="-84412" y="1985075"/>
            <a:ext cx="7968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sz="1000">
                <a:solidFill>
                  <a:schemeClr val="dk1"/>
                </a:solidFill>
              </a:rPr>
              <a:t>Step 2:</a:t>
            </a:r>
            <a:endParaRPr sz="1200"/>
          </a:p>
        </p:txBody>
      </p:sp>
      <p:grpSp>
        <p:nvGrpSpPr>
          <p:cNvPr id="1314" name="Google Shape;1314;p52"/>
          <p:cNvGrpSpPr/>
          <p:nvPr/>
        </p:nvGrpSpPr>
        <p:grpSpPr>
          <a:xfrm>
            <a:off x="1494449" y="4604539"/>
            <a:ext cx="6793542" cy="538947"/>
            <a:chOff x="947307" y="4377150"/>
            <a:chExt cx="6300818" cy="538947"/>
          </a:xfrm>
        </p:grpSpPr>
        <p:grpSp>
          <p:nvGrpSpPr>
            <p:cNvPr id="1315" name="Google Shape;1315;p52"/>
            <p:cNvGrpSpPr/>
            <p:nvPr/>
          </p:nvGrpSpPr>
          <p:grpSpPr>
            <a:xfrm>
              <a:off x="947307" y="4382100"/>
              <a:ext cx="1152936" cy="533997"/>
              <a:chOff x="1083025" y="1491248"/>
              <a:chExt cx="1844108" cy="1650177"/>
            </a:xfrm>
          </p:grpSpPr>
          <p:sp>
            <p:nvSpPr>
              <p:cNvPr id="1316" name="Google Shape;1316;p52"/>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317" name="Google Shape;1317;p5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318" name="Google Shape;1318;p5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19" name="Google Shape;1319;p5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320" name="Google Shape;1320;p52"/>
            <p:cNvGrpSpPr/>
            <p:nvPr/>
          </p:nvGrpSpPr>
          <p:grpSpPr>
            <a:xfrm>
              <a:off x="3021771" y="4382169"/>
              <a:ext cx="1437155" cy="533868"/>
              <a:chOff x="811648" y="1491646"/>
              <a:chExt cx="2232300" cy="1649779"/>
            </a:xfrm>
          </p:grpSpPr>
          <p:sp>
            <p:nvSpPr>
              <p:cNvPr id="1321" name="Google Shape;1321;p52"/>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322" name="Google Shape;1322;p5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323" name="Google Shape;1323;p52"/>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24" name="Google Shape;1324;p5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325" name="Google Shape;1325;p52"/>
            <p:cNvGrpSpPr/>
            <p:nvPr/>
          </p:nvGrpSpPr>
          <p:grpSpPr>
            <a:xfrm>
              <a:off x="4319951" y="4382161"/>
              <a:ext cx="1593156" cy="533871"/>
              <a:chOff x="1057173" y="1491638"/>
              <a:chExt cx="2139900" cy="1649787"/>
            </a:xfrm>
          </p:grpSpPr>
          <p:sp>
            <p:nvSpPr>
              <p:cNvPr id="1326" name="Google Shape;1326;p5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327" name="Google Shape;1327;p52"/>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28" name="Google Shape;1328;p52"/>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329" name="Google Shape;1329;p52"/>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1330" name="Google Shape;1330;p52"/>
            <p:cNvGrpSpPr/>
            <p:nvPr/>
          </p:nvGrpSpPr>
          <p:grpSpPr>
            <a:xfrm>
              <a:off x="5433593" y="4377150"/>
              <a:ext cx="1814532" cy="538619"/>
              <a:chOff x="782205" y="1476965"/>
              <a:chExt cx="2354700" cy="1664460"/>
            </a:xfrm>
          </p:grpSpPr>
          <p:sp>
            <p:nvSpPr>
              <p:cNvPr id="1331" name="Google Shape;1331;p5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332" name="Google Shape;1332;p5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33" name="Google Shape;1333;p5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334" name="Google Shape;1334;p52"/>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335" name="Google Shape;1335;p52"/>
            <p:cNvGrpSpPr/>
            <p:nvPr/>
          </p:nvGrpSpPr>
          <p:grpSpPr>
            <a:xfrm>
              <a:off x="1914859" y="4381849"/>
              <a:ext cx="1436932" cy="533974"/>
              <a:chOff x="865157" y="1491321"/>
              <a:chExt cx="2232300" cy="1650104"/>
            </a:xfrm>
          </p:grpSpPr>
          <p:sp>
            <p:nvSpPr>
              <p:cNvPr id="1336" name="Google Shape;1336;p52"/>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337" name="Google Shape;1337;p5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338" name="Google Shape;1338;p52"/>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39" name="Google Shape;1339;p5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53"/>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Persona Results</a:t>
            </a:r>
            <a:endParaRPr/>
          </a:p>
        </p:txBody>
      </p:sp>
      <p:sp>
        <p:nvSpPr>
          <p:cNvPr id="1345" name="Google Shape;1345;p53"/>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346" name="Google Shape;1346;p53"/>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1347" name="Google Shape;1347;p53"/>
          <p:cNvSpPr/>
          <p:nvPr/>
        </p:nvSpPr>
        <p:spPr>
          <a:xfrm>
            <a:off x="1494402" y="4923074"/>
            <a:ext cx="1181100" cy="465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flipH="1">
            <a:off x="1494407" y="4881271"/>
            <a:ext cx="1181100" cy="465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349" name="Google Shape;1349;p53"/>
          <p:cNvPicPr preferRelativeResize="0"/>
          <p:nvPr/>
        </p:nvPicPr>
        <p:blipFill>
          <a:blip r:embed="rId4">
            <a:alphaModFix/>
          </a:blip>
          <a:stretch>
            <a:fillRect/>
          </a:stretch>
        </p:blipFill>
        <p:spPr>
          <a:xfrm>
            <a:off x="712398" y="912575"/>
            <a:ext cx="8151250" cy="3542249"/>
          </a:xfrm>
          <a:prstGeom prst="rect">
            <a:avLst/>
          </a:prstGeom>
          <a:noFill/>
          <a:ln>
            <a:noFill/>
          </a:ln>
        </p:spPr>
      </p:pic>
      <p:sp>
        <p:nvSpPr>
          <p:cNvPr id="1350" name="Google Shape;1350;p53"/>
          <p:cNvSpPr txBox="1"/>
          <p:nvPr/>
        </p:nvSpPr>
        <p:spPr>
          <a:xfrm>
            <a:off x="-84412" y="1169125"/>
            <a:ext cx="7968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sz="1000">
                <a:solidFill>
                  <a:schemeClr val="dk1"/>
                </a:solidFill>
              </a:rPr>
              <a:t>Step 1:</a:t>
            </a:r>
            <a:endParaRPr sz="1200"/>
          </a:p>
        </p:txBody>
      </p:sp>
      <p:sp>
        <p:nvSpPr>
          <p:cNvPr id="1351" name="Google Shape;1351;p53"/>
          <p:cNvSpPr txBox="1"/>
          <p:nvPr/>
        </p:nvSpPr>
        <p:spPr>
          <a:xfrm>
            <a:off x="-84412" y="1985075"/>
            <a:ext cx="796800" cy="338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sz="1000">
                <a:solidFill>
                  <a:schemeClr val="dk1"/>
                </a:solidFill>
              </a:rPr>
              <a:t>Step 2:</a:t>
            </a:r>
            <a:endParaRPr sz="1200"/>
          </a:p>
        </p:txBody>
      </p:sp>
      <p:sp>
        <p:nvSpPr>
          <p:cNvPr id="1352" name="Google Shape;1352;p53"/>
          <p:cNvSpPr txBox="1"/>
          <p:nvPr/>
        </p:nvSpPr>
        <p:spPr>
          <a:xfrm>
            <a:off x="155725" y="378350"/>
            <a:ext cx="80757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rPr>
              <a:t>Step 1:</a:t>
            </a:r>
            <a:r>
              <a:rPr lang="en" sz="1100">
                <a:solidFill>
                  <a:schemeClr val="dk2"/>
                </a:solidFill>
              </a:rPr>
              <a:t> Clustering based on </a:t>
            </a:r>
            <a:r>
              <a:rPr b="1" lang="en" sz="1100">
                <a:solidFill>
                  <a:schemeClr val="dk2"/>
                </a:solidFill>
              </a:rPr>
              <a:t>R,</a:t>
            </a:r>
            <a:r>
              <a:rPr lang="en" sz="1100">
                <a:solidFill>
                  <a:schemeClr val="dk2"/>
                </a:solidFill>
              </a:rPr>
              <a:t> </a:t>
            </a:r>
            <a:r>
              <a:rPr b="1" lang="en" sz="1100">
                <a:solidFill>
                  <a:schemeClr val="dk2"/>
                </a:solidFill>
              </a:rPr>
              <a:t>F</a:t>
            </a:r>
            <a:r>
              <a:rPr lang="en" sz="1100">
                <a:solidFill>
                  <a:schemeClr val="dk2"/>
                </a:solidFill>
              </a:rPr>
              <a:t>, </a:t>
            </a:r>
            <a:r>
              <a:rPr b="1" lang="en" sz="1100">
                <a:solidFill>
                  <a:schemeClr val="dk2"/>
                </a:solidFill>
              </a:rPr>
              <a:t>M </a:t>
            </a:r>
            <a:r>
              <a:rPr lang="en" sz="1100">
                <a:solidFill>
                  <a:schemeClr val="dk2"/>
                </a:solidFill>
              </a:rPr>
              <a:t>and </a:t>
            </a:r>
            <a:r>
              <a:rPr b="1" lang="en" sz="1100">
                <a:solidFill>
                  <a:schemeClr val="dk2"/>
                </a:solidFill>
              </a:rPr>
              <a:t>Time on File </a:t>
            </a:r>
            <a:r>
              <a:rPr lang="en" sz="1100">
                <a:solidFill>
                  <a:schemeClr val="dk2"/>
                </a:solidFill>
              </a:rPr>
              <a:t>metrics, resulting in 4 clusters.</a:t>
            </a:r>
            <a:r>
              <a:rPr b="1" lang="en" sz="1100">
                <a:solidFill>
                  <a:schemeClr val="dk1"/>
                </a:solidFill>
              </a:rPr>
              <a:t>                                 </a:t>
            </a:r>
            <a:endParaRPr b="1" sz="1100">
              <a:solidFill>
                <a:schemeClr val="dk1"/>
              </a:solidFill>
            </a:endParaRPr>
          </a:p>
          <a:p>
            <a:pPr indent="0" lvl="0" marL="0" rtl="0" algn="l">
              <a:lnSpc>
                <a:spcPct val="115000"/>
              </a:lnSpc>
              <a:spcBef>
                <a:spcPts val="0"/>
              </a:spcBef>
              <a:spcAft>
                <a:spcPts val="0"/>
              </a:spcAft>
              <a:buNone/>
            </a:pPr>
            <a:r>
              <a:rPr b="1" lang="en" sz="1100">
                <a:solidFill>
                  <a:schemeClr val="dk1"/>
                </a:solidFill>
              </a:rPr>
              <a:t>Step 2:</a:t>
            </a:r>
            <a:r>
              <a:rPr lang="en" sz="1100">
                <a:solidFill>
                  <a:schemeClr val="dk2"/>
                </a:solidFill>
              </a:rPr>
              <a:t> Divide each into 2 subclusters each, based on preferred </a:t>
            </a:r>
            <a:r>
              <a:rPr b="1" lang="en" sz="1100">
                <a:solidFill>
                  <a:schemeClr val="dk2"/>
                </a:solidFill>
              </a:rPr>
              <a:t>genres</a:t>
            </a:r>
            <a:r>
              <a:rPr lang="en" sz="1100">
                <a:solidFill>
                  <a:schemeClr val="dk2"/>
                </a:solidFill>
              </a:rPr>
              <a:t>, totaling 8 clusters.</a:t>
            </a:r>
            <a:endParaRPr sz="1100">
              <a:solidFill>
                <a:schemeClr val="dk2"/>
              </a:solidFill>
            </a:endParaRPr>
          </a:p>
        </p:txBody>
      </p:sp>
      <p:grpSp>
        <p:nvGrpSpPr>
          <p:cNvPr id="1353" name="Google Shape;1353;p53"/>
          <p:cNvGrpSpPr/>
          <p:nvPr/>
        </p:nvGrpSpPr>
        <p:grpSpPr>
          <a:xfrm>
            <a:off x="1494449" y="4604539"/>
            <a:ext cx="6793542" cy="538947"/>
            <a:chOff x="947307" y="4377150"/>
            <a:chExt cx="6300818" cy="538947"/>
          </a:xfrm>
        </p:grpSpPr>
        <p:grpSp>
          <p:nvGrpSpPr>
            <p:cNvPr id="1354" name="Google Shape;1354;p53"/>
            <p:cNvGrpSpPr/>
            <p:nvPr/>
          </p:nvGrpSpPr>
          <p:grpSpPr>
            <a:xfrm>
              <a:off x="947307" y="4382100"/>
              <a:ext cx="1152936" cy="533997"/>
              <a:chOff x="1083025" y="1491248"/>
              <a:chExt cx="1844108" cy="1650177"/>
            </a:xfrm>
          </p:grpSpPr>
          <p:sp>
            <p:nvSpPr>
              <p:cNvPr id="1355" name="Google Shape;1355;p53"/>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356" name="Google Shape;1356;p53"/>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357" name="Google Shape;1357;p53"/>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58" name="Google Shape;1358;p53"/>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359" name="Google Shape;1359;p53"/>
            <p:cNvGrpSpPr/>
            <p:nvPr/>
          </p:nvGrpSpPr>
          <p:grpSpPr>
            <a:xfrm>
              <a:off x="3021771" y="4382169"/>
              <a:ext cx="1437155" cy="533868"/>
              <a:chOff x="811648" y="1491646"/>
              <a:chExt cx="2232300" cy="1649779"/>
            </a:xfrm>
          </p:grpSpPr>
          <p:sp>
            <p:nvSpPr>
              <p:cNvPr id="1360" name="Google Shape;1360;p53"/>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361" name="Google Shape;1361;p53"/>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362" name="Google Shape;1362;p53"/>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63" name="Google Shape;1363;p53"/>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364" name="Google Shape;1364;p53"/>
            <p:cNvGrpSpPr/>
            <p:nvPr/>
          </p:nvGrpSpPr>
          <p:grpSpPr>
            <a:xfrm>
              <a:off x="4319951" y="4382161"/>
              <a:ext cx="1593156" cy="533871"/>
              <a:chOff x="1057173" y="1491638"/>
              <a:chExt cx="2139900" cy="1649787"/>
            </a:xfrm>
          </p:grpSpPr>
          <p:sp>
            <p:nvSpPr>
              <p:cNvPr id="1365" name="Google Shape;1365;p53"/>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366" name="Google Shape;1366;p53"/>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67" name="Google Shape;1367;p53"/>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368" name="Google Shape;1368;p53"/>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1369" name="Google Shape;1369;p53"/>
            <p:cNvGrpSpPr/>
            <p:nvPr/>
          </p:nvGrpSpPr>
          <p:grpSpPr>
            <a:xfrm>
              <a:off x="5433593" y="4377150"/>
              <a:ext cx="1814532" cy="538619"/>
              <a:chOff x="782205" y="1476965"/>
              <a:chExt cx="2354700" cy="1664460"/>
            </a:xfrm>
          </p:grpSpPr>
          <p:sp>
            <p:nvSpPr>
              <p:cNvPr id="1370" name="Google Shape;1370;p53"/>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371" name="Google Shape;1371;p53"/>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72" name="Google Shape;1372;p53"/>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373" name="Google Shape;1373;p53"/>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374" name="Google Shape;1374;p53"/>
            <p:cNvGrpSpPr/>
            <p:nvPr/>
          </p:nvGrpSpPr>
          <p:grpSpPr>
            <a:xfrm>
              <a:off x="1914859" y="4381849"/>
              <a:ext cx="1436932" cy="533974"/>
              <a:chOff x="865157" y="1491321"/>
              <a:chExt cx="2232300" cy="1650104"/>
            </a:xfrm>
          </p:grpSpPr>
          <p:sp>
            <p:nvSpPr>
              <p:cNvPr id="1375" name="Google Shape;1375;p53"/>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376" name="Google Shape;1376;p53"/>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377" name="Google Shape;1377;p53"/>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78" name="Google Shape;1378;p53"/>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54"/>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Next Steps - Synthetic Data Validation</a:t>
            </a:r>
            <a:endParaRPr/>
          </a:p>
        </p:txBody>
      </p:sp>
      <p:sp>
        <p:nvSpPr>
          <p:cNvPr id="1384" name="Google Shape;1384;p54"/>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385" name="Google Shape;1385;p54"/>
          <p:cNvPicPr preferRelativeResize="0"/>
          <p:nvPr/>
        </p:nvPicPr>
        <p:blipFill>
          <a:blip r:embed="rId3">
            <a:alphaModFix/>
          </a:blip>
          <a:stretch>
            <a:fillRect/>
          </a:stretch>
        </p:blipFill>
        <p:spPr>
          <a:xfrm>
            <a:off x="155720" y="4444752"/>
            <a:ext cx="598723" cy="523874"/>
          </a:xfrm>
          <a:prstGeom prst="rect">
            <a:avLst/>
          </a:prstGeom>
          <a:noFill/>
          <a:ln>
            <a:noFill/>
          </a:ln>
        </p:spPr>
      </p:pic>
      <p:sp>
        <p:nvSpPr>
          <p:cNvPr id="1386" name="Google Shape;1386;p54"/>
          <p:cNvSpPr/>
          <p:nvPr/>
        </p:nvSpPr>
        <p:spPr>
          <a:xfrm>
            <a:off x="1494402" y="4923074"/>
            <a:ext cx="1181100" cy="465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flipH="1">
            <a:off x="1494407" y="4881271"/>
            <a:ext cx="1181100" cy="465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88" name="Google Shape;1388;p54"/>
          <p:cNvSpPr txBox="1"/>
          <p:nvPr/>
        </p:nvSpPr>
        <p:spPr>
          <a:xfrm>
            <a:off x="439875" y="773925"/>
            <a:ext cx="5514300" cy="10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a:p>
        </p:txBody>
      </p:sp>
      <p:sp>
        <p:nvSpPr>
          <p:cNvPr id="1389" name="Google Shape;1389;p54"/>
          <p:cNvSpPr txBox="1"/>
          <p:nvPr/>
        </p:nvSpPr>
        <p:spPr>
          <a:xfrm>
            <a:off x="439875" y="773925"/>
            <a:ext cx="38130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AutoNum type="arabicPeriod"/>
            </a:pPr>
            <a:r>
              <a:rPr lang="en" sz="1200"/>
              <a:t>Purpose: </a:t>
            </a:r>
            <a:endParaRPr sz="1200"/>
          </a:p>
          <a:p>
            <a:pPr indent="-304800" lvl="1" marL="914400" rtl="0" algn="l">
              <a:spcBef>
                <a:spcPts val="0"/>
              </a:spcBef>
              <a:spcAft>
                <a:spcPts val="0"/>
              </a:spcAft>
              <a:buSzPts val="1200"/>
              <a:buAutoNum type="alphaLcPeriod"/>
            </a:pPr>
            <a:r>
              <a:rPr lang="en" sz="1200"/>
              <a:t>Validate model performance using realistic synthetic data that mimics real-world distributions.</a:t>
            </a:r>
            <a:endParaRPr sz="1200"/>
          </a:p>
          <a:p>
            <a:pPr indent="-304800" lvl="0" marL="457200" rtl="0" algn="l">
              <a:spcBef>
                <a:spcPts val="0"/>
              </a:spcBef>
              <a:spcAft>
                <a:spcPts val="0"/>
              </a:spcAft>
              <a:buSzPts val="1200"/>
              <a:buAutoNum type="arabicPeriod"/>
            </a:pPr>
            <a:r>
              <a:rPr lang="en" sz="1200"/>
              <a:t>Method: </a:t>
            </a:r>
            <a:endParaRPr sz="1200"/>
          </a:p>
          <a:p>
            <a:pPr indent="-304800" lvl="1" marL="914400" rtl="0" algn="l">
              <a:spcBef>
                <a:spcPts val="0"/>
              </a:spcBef>
              <a:spcAft>
                <a:spcPts val="0"/>
              </a:spcAft>
              <a:buClr>
                <a:schemeClr val="dk2"/>
              </a:buClr>
              <a:buSzPts val="1200"/>
              <a:buAutoNum type="alphaLcPeriod"/>
            </a:pPr>
            <a:r>
              <a:rPr lang="en" sz="1200">
                <a:solidFill>
                  <a:schemeClr val="dk2"/>
                </a:solidFill>
              </a:rPr>
              <a:t>Technique:</a:t>
            </a:r>
            <a:r>
              <a:rPr lang="en" sz="1200">
                <a:solidFill>
                  <a:schemeClr val="dk2"/>
                </a:solidFill>
                <a:highlight>
                  <a:srgbClr val="FFFFFF"/>
                </a:highlight>
              </a:rPr>
              <a:t>Conditional Tabular GAN</a:t>
            </a:r>
            <a:endParaRPr sz="1200">
              <a:solidFill>
                <a:schemeClr val="dk2"/>
              </a:solidFill>
            </a:endParaRPr>
          </a:p>
          <a:p>
            <a:pPr indent="-304800" lvl="1" marL="914400" rtl="0" algn="l">
              <a:spcBef>
                <a:spcPts val="0"/>
              </a:spcBef>
              <a:spcAft>
                <a:spcPts val="0"/>
              </a:spcAft>
              <a:buSzPts val="1200"/>
              <a:buAutoNum type="alphaLcPeriod"/>
            </a:pPr>
            <a:r>
              <a:rPr lang="en" sz="1200"/>
              <a:t>Process:</a:t>
            </a:r>
            <a:endParaRPr sz="1200"/>
          </a:p>
          <a:p>
            <a:pPr indent="-304800" lvl="2" marL="1371600" rtl="0" algn="l">
              <a:spcBef>
                <a:spcPts val="0"/>
              </a:spcBef>
              <a:spcAft>
                <a:spcPts val="0"/>
              </a:spcAft>
              <a:buSzPts val="1200"/>
              <a:buAutoNum type="romanLcPeriod"/>
            </a:pPr>
            <a:r>
              <a:rPr lang="en" sz="1200"/>
              <a:t>Trained a generative model to learn data distributions.</a:t>
            </a:r>
            <a:endParaRPr sz="1200"/>
          </a:p>
          <a:p>
            <a:pPr indent="-304800" lvl="2" marL="1371600" rtl="0" algn="l">
              <a:spcBef>
                <a:spcPts val="0"/>
              </a:spcBef>
              <a:spcAft>
                <a:spcPts val="0"/>
              </a:spcAft>
              <a:buSzPts val="1200"/>
              <a:buAutoNum type="romanLcPeriod"/>
            </a:pPr>
            <a:r>
              <a:rPr lang="en" sz="1200"/>
              <a:t>Generated realistic synthetic data for validation.</a:t>
            </a:r>
            <a:endParaRPr sz="1200"/>
          </a:p>
          <a:p>
            <a:pPr indent="-304800" lvl="0" marL="457200" rtl="0" algn="l">
              <a:spcBef>
                <a:spcPts val="0"/>
              </a:spcBef>
              <a:spcAft>
                <a:spcPts val="0"/>
              </a:spcAft>
              <a:buSzPts val="1200"/>
              <a:buAutoNum type="arabicPeriod"/>
            </a:pPr>
            <a:r>
              <a:rPr lang="en" sz="1200"/>
              <a:t>Result:</a:t>
            </a:r>
            <a:endParaRPr sz="1200"/>
          </a:p>
          <a:p>
            <a:pPr indent="-304800" lvl="1" marL="914400" rtl="0" algn="l">
              <a:spcBef>
                <a:spcPts val="0"/>
              </a:spcBef>
              <a:spcAft>
                <a:spcPts val="0"/>
              </a:spcAft>
              <a:buSzPts val="1200"/>
              <a:buAutoNum type="alphaLcPeriod"/>
            </a:pPr>
            <a:r>
              <a:rPr lang="en" sz="1200"/>
              <a:t>Clusters in synthetic data align closely with those in real data.</a:t>
            </a:r>
            <a:endParaRPr sz="1200"/>
          </a:p>
          <a:p>
            <a:pPr indent="-304800" lvl="1" marL="914400" rtl="0" algn="l">
              <a:spcBef>
                <a:spcPts val="0"/>
              </a:spcBef>
              <a:spcAft>
                <a:spcPts val="0"/>
              </a:spcAft>
              <a:buSzPts val="1200"/>
              <a:buAutoNum type="alphaLcPeriod"/>
            </a:pPr>
            <a:r>
              <a:rPr lang="en" sz="1200"/>
              <a:t>The result demonstrates robustness of the model across diverse datasets.</a:t>
            </a:r>
            <a:endParaRPr sz="1200"/>
          </a:p>
        </p:txBody>
      </p:sp>
      <p:pic>
        <p:nvPicPr>
          <p:cNvPr id="1390" name="Google Shape;1390;p54"/>
          <p:cNvPicPr preferRelativeResize="0"/>
          <p:nvPr/>
        </p:nvPicPr>
        <p:blipFill>
          <a:blip r:embed="rId4">
            <a:alphaModFix/>
          </a:blip>
          <a:stretch>
            <a:fillRect/>
          </a:stretch>
        </p:blipFill>
        <p:spPr>
          <a:xfrm>
            <a:off x="4975700" y="498287"/>
            <a:ext cx="3390950" cy="2022911"/>
          </a:xfrm>
          <a:prstGeom prst="rect">
            <a:avLst/>
          </a:prstGeom>
          <a:noFill/>
          <a:ln>
            <a:noFill/>
          </a:ln>
        </p:spPr>
      </p:pic>
      <p:pic>
        <p:nvPicPr>
          <p:cNvPr id="1391" name="Google Shape;1391;p54"/>
          <p:cNvPicPr preferRelativeResize="0"/>
          <p:nvPr/>
        </p:nvPicPr>
        <p:blipFill>
          <a:blip r:embed="rId5">
            <a:alphaModFix/>
          </a:blip>
          <a:stretch>
            <a:fillRect/>
          </a:stretch>
        </p:blipFill>
        <p:spPr>
          <a:xfrm>
            <a:off x="4975665" y="2634400"/>
            <a:ext cx="3390984" cy="2022926"/>
          </a:xfrm>
          <a:prstGeom prst="rect">
            <a:avLst/>
          </a:prstGeom>
          <a:noFill/>
          <a:ln>
            <a:noFill/>
          </a:ln>
        </p:spPr>
      </p:pic>
      <p:grpSp>
        <p:nvGrpSpPr>
          <p:cNvPr id="1392" name="Google Shape;1392;p54"/>
          <p:cNvGrpSpPr/>
          <p:nvPr/>
        </p:nvGrpSpPr>
        <p:grpSpPr>
          <a:xfrm>
            <a:off x="1494449" y="4604539"/>
            <a:ext cx="6793542" cy="538947"/>
            <a:chOff x="947307" y="4377150"/>
            <a:chExt cx="6300818" cy="538947"/>
          </a:xfrm>
        </p:grpSpPr>
        <p:grpSp>
          <p:nvGrpSpPr>
            <p:cNvPr id="1393" name="Google Shape;1393;p54"/>
            <p:cNvGrpSpPr/>
            <p:nvPr/>
          </p:nvGrpSpPr>
          <p:grpSpPr>
            <a:xfrm>
              <a:off x="947307" y="4382100"/>
              <a:ext cx="1152936" cy="533997"/>
              <a:chOff x="1083025" y="1491248"/>
              <a:chExt cx="1844108" cy="1650177"/>
            </a:xfrm>
          </p:grpSpPr>
          <p:sp>
            <p:nvSpPr>
              <p:cNvPr id="1394" name="Google Shape;1394;p54"/>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395" name="Google Shape;1395;p5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396" name="Google Shape;1396;p5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397" name="Google Shape;1397;p5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398" name="Google Shape;1398;p54"/>
            <p:cNvGrpSpPr/>
            <p:nvPr/>
          </p:nvGrpSpPr>
          <p:grpSpPr>
            <a:xfrm>
              <a:off x="3021771" y="4382169"/>
              <a:ext cx="1437155" cy="533868"/>
              <a:chOff x="811648" y="1491646"/>
              <a:chExt cx="2232300" cy="1649779"/>
            </a:xfrm>
          </p:grpSpPr>
          <p:sp>
            <p:nvSpPr>
              <p:cNvPr id="1399" name="Google Shape;1399;p54"/>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400" name="Google Shape;1400;p5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401" name="Google Shape;1401;p54"/>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02" name="Google Shape;1402;p5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403" name="Google Shape;1403;p54"/>
            <p:cNvGrpSpPr/>
            <p:nvPr/>
          </p:nvGrpSpPr>
          <p:grpSpPr>
            <a:xfrm>
              <a:off x="4319951" y="4382161"/>
              <a:ext cx="1593156" cy="533871"/>
              <a:chOff x="1057173" y="1491638"/>
              <a:chExt cx="2139900" cy="1649787"/>
            </a:xfrm>
          </p:grpSpPr>
          <p:sp>
            <p:nvSpPr>
              <p:cNvPr id="1404" name="Google Shape;1404;p5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405" name="Google Shape;1405;p54"/>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06" name="Google Shape;1406;p54"/>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407" name="Google Shape;1407;p54"/>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1408" name="Google Shape;1408;p54"/>
            <p:cNvGrpSpPr/>
            <p:nvPr/>
          </p:nvGrpSpPr>
          <p:grpSpPr>
            <a:xfrm>
              <a:off x="5433593" y="4377150"/>
              <a:ext cx="1814532" cy="538619"/>
              <a:chOff x="782205" y="1476965"/>
              <a:chExt cx="2354700" cy="1664460"/>
            </a:xfrm>
          </p:grpSpPr>
          <p:sp>
            <p:nvSpPr>
              <p:cNvPr id="1409" name="Google Shape;1409;p5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410" name="Google Shape;1410;p5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11" name="Google Shape;1411;p5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412" name="Google Shape;1412;p54"/>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413" name="Google Shape;1413;p54"/>
            <p:cNvGrpSpPr/>
            <p:nvPr/>
          </p:nvGrpSpPr>
          <p:grpSpPr>
            <a:xfrm>
              <a:off x="1914859" y="4381849"/>
              <a:ext cx="1436932" cy="533974"/>
              <a:chOff x="865157" y="1491321"/>
              <a:chExt cx="2232300" cy="1650104"/>
            </a:xfrm>
          </p:grpSpPr>
          <p:sp>
            <p:nvSpPr>
              <p:cNvPr id="1414" name="Google Shape;1414;p54"/>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415" name="Google Shape;1415;p5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416" name="Google Shape;1416;p54"/>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17" name="Google Shape;1417;p5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48" name="Google Shape;148;p28"/>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149" name="Google Shape;149;p28"/>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Team Introduction</a:t>
            </a:r>
            <a:endParaRPr/>
          </a:p>
        </p:txBody>
      </p:sp>
      <p:pic>
        <p:nvPicPr>
          <p:cNvPr id="150" name="Google Shape;150;p28"/>
          <p:cNvPicPr preferRelativeResize="0"/>
          <p:nvPr/>
        </p:nvPicPr>
        <p:blipFill>
          <a:blip r:embed="rId4">
            <a:alphaModFix/>
          </a:blip>
          <a:stretch>
            <a:fillRect/>
          </a:stretch>
        </p:blipFill>
        <p:spPr>
          <a:xfrm>
            <a:off x="1203375" y="2652625"/>
            <a:ext cx="1398900" cy="1499700"/>
          </a:xfrm>
          <a:prstGeom prst="ellipse">
            <a:avLst/>
          </a:prstGeom>
          <a:noFill/>
          <a:ln>
            <a:noFill/>
          </a:ln>
          <a:effectLst>
            <a:outerShdw blurRad="57150" rotWithShape="0" algn="bl" dir="5400000" dist="19050">
              <a:srgbClr val="000000">
                <a:alpha val="50000"/>
              </a:srgbClr>
            </a:outerShdw>
          </a:effectLst>
        </p:spPr>
      </p:pic>
      <p:sp>
        <p:nvSpPr>
          <p:cNvPr id="151" name="Google Shape;151;p28"/>
          <p:cNvSpPr/>
          <p:nvPr/>
        </p:nvSpPr>
        <p:spPr>
          <a:xfrm>
            <a:off x="1054425" y="3944644"/>
            <a:ext cx="1694700" cy="344700"/>
          </a:xfrm>
          <a:prstGeom prst="roundRect">
            <a:avLst>
              <a:gd fmla="val 16667" name="adj"/>
            </a:avLst>
          </a:prstGeom>
          <a:solidFill>
            <a:schemeClr val="dk1"/>
          </a:solidFill>
          <a:ln>
            <a:noFill/>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Jocelyn Chen</a:t>
            </a:r>
            <a:endParaRPr b="1" sz="1100">
              <a:solidFill>
                <a:schemeClr val="lt1"/>
              </a:solidFill>
            </a:endParaRPr>
          </a:p>
          <a:p>
            <a:pPr indent="0" lvl="0" marL="0" rtl="0" algn="ctr">
              <a:spcBef>
                <a:spcPts val="0"/>
              </a:spcBef>
              <a:spcAft>
                <a:spcPts val="0"/>
              </a:spcAft>
              <a:buNone/>
            </a:pPr>
            <a:r>
              <a:rPr i="1" lang="en" sz="1100">
                <a:solidFill>
                  <a:schemeClr val="lt1"/>
                </a:solidFill>
              </a:rPr>
              <a:t>Workflow Coordinator</a:t>
            </a:r>
            <a:endParaRPr i="1" sz="1100">
              <a:solidFill>
                <a:schemeClr val="lt1"/>
              </a:solidFill>
            </a:endParaRPr>
          </a:p>
        </p:txBody>
      </p:sp>
      <p:pic>
        <p:nvPicPr>
          <p:cNvPr id="152" name="Google Shape;152;p28"/>
          <p:cNvPicPr preferRelativeResize="0"/>
          <p:nvPr>
            <p:ph idx="2" type="pic"/>
          </p:nvPr>
        </p:nvPicPr>
        <p:blipFill rotWithShape="1">
          <a:blip r:embed="rId5">
            <a:alphaModFix/>
          </a:blip>
          <a:srcRect b="0" l="6324" r="6324" t="0"/>
          <a:stretch/>
        </p:blipFill>
        <p:spPr>
          <a:xfrm>
            <a:off x="3873588" y="683175"/>
            <a:ext cx="1396800" cy="1499700"/>
          </a:xfrm>
          <a:prstGeom prst="ellipse">
            <a:avLst/>
          </a:prstGeom>
          <a:noFill/>
          <a:ln>
            <a:noFill/>
          </a:ln>
          <a:effectLst>
            <a:outerShdw blurRad="57150" rotWithShape="0" algn="bl" dir="5400000" dist="19050">
              <a:srgbClr val="000000">
                <a:alpha val="50000"/>
              </a:srgbClr>
            </a:outerShdw>
          </a:effectLst>
        </p:spPr>
      </p:pic>
      <p:sp>
        <p:nvSpPr>
          <p:cNvPr id="153" name="Google Shape;153;p28"/>
          <p:cNvSpPr/>
          <p:nvPr/>
        </p:nvSpPr>
        <p:spPr>
          <a:xfrm>
            <a:off x="3724638" y="2010213"/>
            <a:ext cx="1694700" cy="344700"/>
          </a:xfrm>
          <a:prstGeom prst="roundRect">
            <a:avLst>
              <a:gd fmla="val 16667" name="adj"/>
            </a:avLst>
          </a:prstGeom>
          <a:solidFill>
            <a:schemeClr val="dk1"/>
          </a:solidFill>
          <a:ln>
            <a:noFill/>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Deepali Dagar</a:t>
            </a:r>
            <a:endParaRPr b="1" sz="1100">
              <a:solidFill>
                <a:schemeClr val="lt1"/>
              </a:solidFill>
            </a:endParaRPr>
          </a:p>
          <a:p>
            <a:pPr indent="0" lvl="0" marL="0" rtl="0" algn="ctr">
              <a:spcBef>
                <a:spcPts val="0"/>
              </a:spcBef>
              <a:spcAft>
                <a:spcPts val="0"/>
              </a:spcAft>
              <a:buNone/>
            </a:pPr>
            <a:r>
              <a:rPr i="1" lang="en" sz="1100">
                <a:solidFill>
                  <a:schemeClr val="lt1"/>
                </a:solidFill>
              </a:rPr>
              <a:t>Researcher</a:t>
            </a:r>
            <a:endParaRPr i="1" sz="1100">
              <a:solidFill>
                <a:schemeClr val="lt1"/>
              </a:solidFill>
            </a:endParaRPr>
          </a:p>
        </p:txBody>
      </p:sp>
      <p:pic>
        <p:nvPicPr>
          <p:cNvPr id="154" name="Google Shape;154;p28"/>
          <p:cNvPicPr preferRelativeResize="0"/>
          <p:nvPr>
            <p:ph idx="3" type="pic"/>
          </p:nvPr>
        </p:nvPicPr>
        <p:blipFill rotWithShape="1">
          <a:blip r:embed="rId6">
            <a:alphaModFix/>
          </a:blip>
          <a:srcRect b="15059" l="12449" r="9205" t="0"/>
          <a:stretch/>
        </p:blipFill>
        <p:spPr>
          <a:xfrm>
            <a:off x="1169138" y="696000"/>
            <a:ext cx="1396800" cy="1499700"/>
          </a:xfrm>
          <a:prstGeom prst="ellipse">
            <a:avLst/>
          </a:prstGeom>
          <a:noFill/>
          <a:ln>
            <a:noFill/>
          </a:ln>
          <a:effectLst>
            <a:outerShdw blurRad="57150" rotWithShape="0" algn="bl" dir="5400000" dist="19050">
              <a:srgbClr val="000000">
                <a:alpha val="50000"/>
              </a:srgbClr>
            </a:outerShdw>
          </a:effectLst>
        </p:spPr>
      </p:pic>
      <p:sp>
        <p:nvSpPr>
          <p:cNvPr id="155" name="Google Shape;155;p28"/>
          <p:cNvSpPr/>
          <p:nvPr/>
        </p:nvSpPr>
        <p:spPr>
          <a:xfrm>
            <a:off x="1054413" y="2023038"/>
            <a:ext cx="1694700" cy="344700"/>
          </a:xfrm>
          <a:prstGeom prst="roundRect">
            <a:avLst>
              <a:gd fmla="val 16667" name="adj"/>
            </a:avLst>
          </a:prstGeom>
          <a:solidFill>
            <a:schemeClr val="dk1"/>
          </a:solidFill>
          <a:ln>
            <a:noFill/>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John Fitzgerald</a:t>
            </a:r>
            <a:endParaRPr b="1" sz="1100">
              <a:solidFill>
                <a:schemeClr val="lt1"/>
              </a:solidFill>
            </a:endParaRPr>
          </a:p>
          <a:p>
            <a:pPr indent="0" lvl="0" marL="0" rtl="0" algn="ctr">
              <a:spcBef>
                <a:spcPts val="0"/>
              </a:spcBef>
              <a:spcAft>
                <a:spcPts val="0"/>
              </a:spcAft>
              <a:buNone/>
            </a:pPr>
            <a:r>
              <a:rPr i="1" lang="en" sz="1100">
                <a:solidFill>
                  <a:schemeClr val="lt1"/>
                </a:solidFill>
              </a:rPr>
              <a:t>Team Leader</a:t>
            </a:r>
            <a:endParaRPr i="1" sz="1100">
              <a:solidFill>
                <a:schemeClr val="lt1"/>
              </a:solidFill>
            </a:endParaRPr>
          </a:p>
        </p:txBody>
      </p:sp>
      <p:pic>
        <p:nvPicPr>
          <p:cNvPr id="156" name="Google Shape;156;p28"/>
          <p:cNvPicPr preferRelativeResize="0"/>
          <p:nvPr>
            <p:ph idx="4" type="pic"/>
          </p:nvPr>
        </p:nvPicPr>
        <p:blipFill rotWithShape="1">
          <a:blip r:embed="rId7">
            <a:alphaModFix/>
          </a:blip>
          <a:srcRect b="0" l="10560" r="10568" t="0"/>
          <a:stretch/>
        </p:blipFill>
        <p:spPr>
          <a:xfrm>
            <a:off x="6637725" y="2652625"/>
            <a:ext cx="1396800" cy="1499700"/>
          </a:xfrm>
          <a:prstGeom prst="ellipse">
            <a:avLst/>
          </a:prstGeom>
          <a:noFill/>
          <a:ln>
            <a:noFill/>
          </a:ln>
          <a:effectLst>
            <a:outerShdw blurRad="57150" rotWithShape="0" algn="bl" dir="5400000" dist="19050">
              <a:srgbClr val="000000">
                <a:alpha val="50000"/>
              </a:srgbClr>
            </a:outerShdw>
          </a:effectLst>
        </p:spPr>
      </p:pic>
      <p:sp>
        <p:nvSpPr>
          <p:cNvPr id="157" name="Google Shape;157;p28"/>
          <p:cNvSpPr/>
          <p:nvPr/>
        </p:nvSpPr>
        <p:spPr>
          <a:xfrm>
            <a:off x="6490850" y="3944644"/>
            <a:ext cx="1694700" cy="344700"/>
          </a:xfrm>
          <a:prstGeom prst="roundRect">
            <a:avLst>
              <a:gd fmla="val 16667" name="adj"/>
            </a:avLst>
          </a:prstGeom>
          <a:solidFill>
            <a:schemeClr val="dk1"/>
          </a:solidFill>
          <a:ln>
            <a:noFill/>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Kunal Mody</a:t>
            </a:r>
            <a:endParaRPr b="1" sz="1100">
              <a:solidFill>
                <a:schemeClr val="lt1"/>
              </a:solidFill>
            </a:endParaRPr>
          </a:p>
          <a:p>
            <a:pPr indent="0" lvl="0" marL="0" rtl="0" algn="ctr">
              <a:spcBef>
                <a:spcPts val="0"/>
              </a:spcBef>
              <a:spcAft>
                <a:spcPts val="0"/>
              </a:spcAft>
              <a:buNone/>
            </a:pPr>
            <a:r>
              <a:rPr i="1" lang="en" sz="1100">
                <a:solidFill>
                  <a:schemeClr val="lt1"/>
                </a:solidFill>
              </a:rPr>
              <a:t>Technical Mentor</a:t>
            </a:r>
            <a:endParaRPr i="1" sz="1100">
              <a:solidFill>
                <a:schemeClr val="lt1"/>
              </a:solidFill>
            </a:endParaRPr>
          </a:p>
        </p:txBody>
      </p:sp>
      <p:pic>
        <p:nvPicPr>
          <p:cNvPr id="158" name="Google Shape;158;p28"/>
          <p:cNvPicPr preferRelativeResize="0"/>
          <p:nvPr/>
        </p:nvPicPr>
        <p:blipFill rotWithShape="1">
          <a:blip r:embed="rId8">
            <a:alphaModFix/>
          </a:blip>
          <a:srcRect b="19594" l="0" r="0" t="0"/>
          <a:stretch/>
        </p:blipFill>
        <p:spPr>
          <a:xfrm>
            <a:off x="3874213" y="2663713"/>
            <a:ext cx="1398900" cy="1499700"/>
          </a:xfrm>
          <a:prstGeom prst="ellipse">
            <a:avLst/>
          </a:prstGeom>
          <a:noFill/>
          <a:ln>
            <a:noFill/>
          </a:ln>
          <a:effectLst>
            <a:outerShdw blurRad="57150" rotWithShape="0" algn="bl" dir="5400000" dist="19050">
              <a:srgbClr val="000000">
                <a:alpha val="50000"/>
              </a:srgbClr>
            </a:outerShdw>
          </a:effectLst>
        </p:spPr>
      </p:pic>
      <p:sp>
        <p:nvSpPr>
          <p:cNvPr id="159" name="Google Shape;159;p28"/>
          <p:cNvSpPr/>
          <p:nvPr/>
        </p:nvSpPr>
        <p:spPr>
          <a:xfrm>
            <a:off x="3726313" y="3955744"/>
            <a:ext cx="1694700" cy="344700"/>
          </a:xfrm>
          <a:prstGeom prst="roundRect">
            <a:avLst>
              <a:gd fmla="val 16667" name="adj"/>
            </a:avLst>
          </a:prstGeom>
          <a:solidFill>
            <a:schemeClr val="dk1"/>
          </a:solidFill>
          <a:ln>
            <a:noFill/>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Sam Luo</a:t>
            </a:r>
            <a:endParaRPr b="1" sz="1100">
              <a:solidFill>
                <a:schemeClr val="lt1"/>
              </a:solidFill>
            </a:endParaRPr>
          </a:p>
          <a:p>
            <a:pPr indent="0" lvl="0" marL="0" rtl="0" algn="ctr">
              <a:spcBef>
                <a:spcPts val="0"/>
              </a:spcBef>
              <a:spcAft>
                <a:spcPts val="0"/>
              </a:spcAft>
              <a:buNone/>
            </a:pPr>
            <a:r>
              <a:rPr i="1" lang="en" sz="1100">
                <a:solidFill>
                  <a:schemeClr val="lt1"/>
                </a:solidFill>
              </a:rPr>
              <a:t>Technical Mentor</a:t>
            </a:r>
            <a:endParaRPr i="1" sz="1100">
              <a:solidFill>
                <a:schemeClr val="lt1"/>
              </a:solidFill>
            </a:endParaRPr>
          </a:p>
        </p:txBody>
      </p:sp>
      <p:pic>
        <p:nvPicPr>
          <p:cNvPr id="160" name="Google Shape;160;p28"/>
          <p:cNvPicPr preferRelativeResize="0"/>
          <p:nvPr/>
        </p:nvPicPr>
        <p:blipFill rotWithShape="1">
          <a:blip r:embed="rId9">
            <a:alphaModFix/>
          </a:blip>
          <a:srcRect b="0" l="5650" r="5650" t="0"/>
          <a:stretch/>
        </p:blipFill>
        <p:spPr>
          <a:xfrm>
            <a:off x="6608138" y="695988"/>
            <a:ext cx="1460100" cy="1646100"/>
          </a:xfrm>
          <a:prstGeom prst="ellipse">
            <a:avLst/>
          </a:prstGeom>
          <a:noFill/>
          <a:ln>
            <a:noFill/>
          </a:ln>
          <a:effectLst>
            <a:outerShdw blurRad="57150" rotWithShape="0" algn="bl" dir="5400000" dist="19050">
              <a:srgbClr val="000000">
                <a:alpha val="50000"/>
              </a:srgbClr>
            </a:outerShdw>
          </a:effectLst>
        </p:spPr>
      </p:pic>
      <p:sp>
        <p:nvSpPr>
          <p:cNvPr id="161" name="Google Shape;161;p28"/>
          <p:cNvSpPr/>
          <p:nvPr/>
        </p:nvSpPr>
        <p:spPr>
          <a:xfrm>
            <a:off x="6490850" y="2023038"/>
            <a:ext cx="1694700" cy="344700"/>
          </a:xfrm>
          <a:prstGeom prst="roundRect">
            <a:avLst>
              <a:gd fmla="val 16667" name="adj"/>
            </a:avLst>
          </a:prstGeom>
          <a:solidFill>
            <a:schemeClr val="dk1"/>
          </a:solidFill>
          <a:ln>
            <a:noFill/>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rPr>
              <a:t>Bruna Medeiros</a:t>
            </a:r>
            <a:endParaRPr b="1" sz="1100">
              <a:solidFill>
                <a:schemeClr val="lt1"/>
              </a:solidFill>
            </a:endParaRPr>
          </a:p>
          <a:p>
            <a:pPr indent="0" lvl="0" marL="0" rtl="0" algn="ctr">
              <a:spcBef>
                <a:spcPts val="0"/>
              </a:spcBef>
              <a:spcAft>
                <a:spcPts val="0"/>
              </a:spcAft>
              <a:buNone/>
            </a:pPr>
            <a:r>
              <a:rPr i="1" lang="en" sz="1100">
                <a:solidFill>
                  <a:schemeClr val="lt1"/>
                </a:solidFill>
              </a:rPr>
              <a:t>Researcher</a:t>
            </a:r>
            <a:endParaRPr i="1" sz="1100">
              <a:solidFill>
                <a:schemeClr val="lt1"/>
              </a:solidFill>
            </a:endParaRPr>
          </a:p>
        </p:txBody>
      </p:sp>
      <p:grpSp>
        <p:nvGrpSpPr>
          <p:cNvPr id="162" name="Google Shape;162;p28"/>
          <p:cNvGrpSpPr/>
          <p:nvPr/>
        </p:nvGrpSpPr>
        <p:grpSpPr>
          <a:xfrm>
            <a:off x="1494449" y="4609238"/>
            <a:ext cx="6784942" cy="534249"/>
            <a:chOff x="947307" y="4381849"/>
            <a:chExt cx="6292842" cy="534249"/>
          </a:xfrm>
        </p:grpSpPr>
        <p:grpSp>
          <p:nvGrpSpPr>
            <p:cNvPr id="163" name="Google Shape;163;p28"/>
            <p:cNvGrpSpPr/>
            <p:nvPr/>
          </p:nvGrpSpPr>
          <p:grpSpPr>
            <a:xfrm>
              <a:off x="947307" y="4382100"/>
              <a:ext cx="1152936" cy="533997"/>
              <a:chOff x="1083025" y="1491248"/>
              <a:chExt cx="1844108" cy="1650177"/>
            </a:xfrm>
          </p:grpSpPr>
          <p:sp>
            <p:nvSpPr>
              <p:cNvPr id="164" name="Google Shape;164;p28"/>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1"/>
                    </a:solidFill>
                    <a:latin typeface="Roboto"/>
                    <a:ea typeface="Roboto"/>
                    <a:cs typeface="Roboto"/>
                    <a:sym typeface="Roboto"/>
                  </a:rPr>
                  <a:t>Team Introduction</a:t>
                </a:r>
                <a:endParaRPr sz="700">
                  <a:solidFill>
                    <a:schemeClr val="dk1"/>
                  </a:solidFill>
                  <a:latin typeface="Roboto"/>
                  <a:ea typeface="Roboto"/>
                  <a:cs typeface="Roboto"/>
                  <a:sym typeface="Roboto"/>
                </a:endParaRPr>
              </a:p>
            </p:txBody>
          </p:sp>
          <p:sp>
            <p:nvSpPr>
              <p:cNvPr id="165" name="Google Shape;165;p2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66" name="Google Shape;166;p2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7" name="Google Shape;167;p2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68" name="Google Shape;168;p28"/>
            <p:cNvGrpSpPr/>
            <p:nvPr/>
          </p:nvGrpSpPr>
          <p:grpSpPr>
            <a:xfrm>
              <a:off x="1914859" y="4381849"/>
              <a:ext cx="1436932" cy="533974"/>
              <a:chOff x="865157" y="1491321"/>
              <a:chExt cx="2232300" cy="1650104"/>
            </a:xfrm>
          </p:grpSpPr>
          <p:sp>
            <p:nvSpPr>
              <p:cNvPr id="169" name="Google Shape;169;p28"/>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70" name="Google Shape;170;p2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71" name="Google Shape;171;p2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72" name="Google Shape;172;p2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73" name="Google Shape;173;p28"/>
            <p:cNvGrpSpPr/>
            <p:nvPr/>
          </p:nvGrpSpPr>
          <p:grpSpPr>
            <a:xfrm>
              <a:off x="3021771" y="4382169"/>
              <a:ext cx="1437155" cy="533868"/>
              <a:chOff x="811648" y="1491646"/>
              <a:chExt cx="2232300" cy="1649779"/>
            </a:xfrm>
          </p:grpSpPr>
          <p:sp>
            <p:nvSpPr>
              <p:cNvPr id="174" name="Google Shape;174;p28"/>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75" name="Google Shape;175;p2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76" name="Google Shape;176;p2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77" name="Google Shape;177;p2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78" name="Google Shape;178;p28"/>
            <p:cNvGrpSpPr/>
            <p:nvPr/>
          </p:nvGrpSpPr>
          <p:grpSpPr>
            <a:xfrm>
              <a:off x="4319951" y="4382161"/>
              <a:ext cx="1593156" cy="533871"/>
              <a:chOff x="1057173" y="1491638"/>
              <a:chExt cx="2139900" cy="1649787"/>
            </a:xfrm>
          </p:grpSpPr>
          <p:sp>
            <p:nvSpPr>
              <p:cNvPr id="179" name="Google Shape;179;p2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80" name="Google Shape;180;p2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81" name="Google Shape;181;p2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82" name="Google Shape;182;p28"/>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83" name="Google Shape;183;p28"/>
            <p:cNvGrpSpPr/>
            <p:nvPr/>
          </p:nvGrpSpPr>
          <p:grpSpPr>
            <a:xfrm>
              <a:off x="5425617" y="4381900"/>
              <a:ext cx="1814532" cy="533869"/>
              <a:chOff x="771854" y="1491644"/>
              <a:chExt cx="2354700" cy="1649781"/>
            </a:xfrm>
          </p:grpSpPr>
          <p:sp>
            <p:nvSpPr>
              <p:cNvPr id="184" name="Google Shape;184;p2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85" name="Google Shape;185;p2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86" name="Google Shape;186;p2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87" name="Google Shape;187;p28"/>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
        <p:nvSpPr>
          <p:cNvPr id="188" name="Google Shape;188;p28"/>
          <p:cNvSpPr/>
          <p:nvPr/>
        </p:nvSpPr>
        <p:spPr>
          <a:xfrm>
            <a:off x="1494402" y="4923074"/>
            <a:ext cx="1197600" cy="465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89" name="Google Shape;189;p28"/>
          <p:cNvSpPr/>
          <p:nvPr/>
        </p:nvSpPr>
        <p:spPr>
          <a:xfrm flipH="1">
            <a:off x="1494324" y="4881271"/>
            <a:ext cx="1197600" cy="465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55"/>
          <p:cNvSpPr txBox="1"/>
          <p:nvPr/>
        </p:nvSpPr>
        <p:spPr>
          <a:xfrm>
            <a:off x="272500" y="34075"/>
            <a:ext cx="30090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Synthetic Data vs Real Data</a:t>
            </a:r>
            <a:endParaRPr b="1">
              <a:solidFill>
                <a:schemeClr val="dk1"/>
              </a:solidFill>
            </a:endParaRPr>
          </a:p>
          <a:p>
            <a:pPr indent="0" lvl="0" marL="0" rtl="0" algn="l">
              <a:spcBef>
                <a:spcPts val="0"/>
              </a:spcBef>
              <a:spcAft>
                <a:spcPts val="0"/>
              </a:spcAft>
              <a:buNone/>
            </a:pPr>
            <a:r>
              <a:t/>
            </a:r>
            <a:endParaRPr/>
          </a:p>
        </p:txBody>
      </p:sp>
      <p:pic>
        <p:nvPicPr>
          <p:cNvPr id="1423" name="Google Shape;1423;p55"/>
          <p:cNvPicPr preferRelativeResize="0"/>
          <p:nvPr/>
        </p:nvPicPr>
        <p:blipFill>
          <a:blip r:embed="rId3">
            <a:alphaModFix/>
          </a:blip>
          <a:stretch>
            <a:fillRect/>
          </a:stretch>
        </p:blipFill>
        <p:spPr>
          <a:xfrm>
            <a:off x="272500" y="739625"/>
            <a:ext cx="3737026" cy="1857936"/>
          </a:xfrm>
          <a:prstGeom prst="rect">
            <a:avLst/>
          </a:prstGeom>
          <a:noFill/>
          <a:ln>
            <a:noFill/>
          </a:ln>
        </p:spPr>
      </p:pic>
      <p:pic>
        <p:nvPicPr>
          <p:cNvPr id="1424" name="Google Shape;1424;p55"/>
          <p:cNvPicPr preferRelativeResize="0"/>
          <p:nvPr/>
        </p:nvPicPr>
        <p:blipFill>
          <a:blip r:embed="rId4">
            <a:alphaModFix/>
          </a:blip>
          <a:stretch>
            <a:fillRect/>
          </a:stretch>
        </p:blipFill>
        <p:spPr>
          <a:xfrm>
            <a:off x="272500" y="2597550"/>
            <a:ext cx="3737014" cy="1857924"/>
          </a:xfrm>
          <a:prstGeom prst="rect">
            <a:avLst/>
          </a:prstGeom>
          <a:noFill/>
          <a:ln>
            <a:noFill/>
          </a:ln>
        </p:spPr>
      </p:pic>
      <p:pic>
        <p:nvPicPr>
          <p:cNvPr id="1425" name="Google Shape;1425;p55"/>
          <p:cNvPicPr preferRelativeResize="0"/>
          <p:nvPr/>
        </p:nvPicPr>
        <p:blipFill>
          <a:blip r:embed="rId5">
            <a:alphaModFix/>
          </a:blip>
          <a:stretch>
            <a:fillRect/>
          </a:stretch>
        </p:blipFill>
        <p:spPr>
          <a:xfrm>
            <a:off x="4806341" y="739625"/>
            <a:ext cx="3737010" cy="1857926"/>
          </a:xfrm>
          <a:prstGeom prst="rect">
            <a:avLst/>
          </a:prstGeom>
          <a:noFill/>
          <a:ln>
            <a:noFill/>
          </a:ln>
        </p:spPr>
      </p:pic>
      <p:pic>
        <p:nvPicPr>
          <p:cNvPr id="1426" name="Google Shape;1426;p55"/>
          <p:cNvPicPr preferRelativeResize="0"/>
          <p:nvPr/>
        </p:nvPicPr>
        <p:blipFill>
          <a:blip r:embed="rId6">
            <a:alphaModFix/>
          </a:blip>
          <a:stretch>
            <a:fillRect/>
          </a:stretch>
        </p:blipFill>
        <p:spPr>
          <a:xfrm>
            <a:off x="4932741" y="2749950"/>
            <a:ext cx="3737010" cy="1857926"/>
          </a:xfrm>
          <a:prstGeom prst="rect">
            <a:avLst/>
          </a:prstGeom>
          <a:noFill/>
          <a:ln>
            <a:noFill/>
          </a:ln>
        </p:spPr>
      </p:pic>
      <p:pic>
        <p:nvPicPr>
          <p:cNvPr id="1427" name="Google Shape;1427;p55"/>
          <p:cNvPicPr preferRelativeResize="0"/>
          <p:nvPr/>
        </p:nvPicPr>
        <p:blipFill>
          <a:blip r:embed="rId7">
            <a:alphaModFix/>
          </a:blip>
          <a:stretch>
            <a:fillRect/>
          </a:stretch>
        </p:blipFill>
        <p:spPr>
          <a:xfrm>
            <a:off x="167020" y="4444752"/>
            <a:ext cx="598723" cy="523874"/>
          </a:xfrm>
          <a:prstGeom prst="rect">
            <a:avLst/>
          </a:prstGeom>
          <a:noFill/>
          <a:ln>
            <a:noFill/>
          </a:ln>
        </p:spPr>
      </p:pic>
      <p:grpSp>
        <p:nvGrpSpPr>
          <p:cNvPr id="1428" name="Google Shape;1428;p55"/>
          <p:cNvGrpSpPr/>
          <p:nvPr/>
        </p:nvGrpSpPr>
        <p:grpSpPr>
          <a:xfrm>
            <a:off x="1494449" y="4604539"/>
            <a:ext cx="6793542" cy="538947"/>
            <a:chOff x="947307" y="4377150"/>
            <a:chExt cx="6300818" cy="538947"/>
          </a:xfrm>
        </p:grpSpPr>
        <p:grpSp>
          <p:nvGrpSpPr>
            <p:cNvPr id="1429" name="Google Shape;1429;p55"/>
            <p:cNvGrpSpPr/>
            <p:nvPr/>
          </p:nvGrpSpPr>
          <p:grpSpPr>
            <a:xfrm>
              <a:off x="947307" y="4382100"/>
              <a:ext cx="1152936" cy="533997"/>
              <a:chOff x="1083025" y="1491248"/>
              <a:chExt cx="1844108" cy="1650177"/>
            </a:xfrm>
          </p:grpSpPr>
          <p:sp>
            <p:nvSpPr>
              <p:cNvPr id="1430" name="Google Shape;1430;p55"/>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431" name="Google Shape;1431;p5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432" name="Google Shape;1432;p55"/>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33" name="Google Shape;1433;p5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434" name="Google Shape;1434;p55"/>
            <p:cNvGrpSpPr/>
            <p:nvPr/>
          </p:nvGrpSpPr>
          <p:grpSpPr>
            <a:xfrm>
              <a:off x="3021771" y="4382169"/>
              <a:ext cx="1437155" cy="533868"/>
              <a:chOff x="811648" y="1491646"/>
              <a:chExt cx="2232300" cy="1649779"/>
            </a:xfrm>
          </p:grpSpPr>
          <p:sp>
            <p:nvSpPr>
              <p:cNvPr id="1435" name="Google Shape;1435;p55"/>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436" name="Google Shape;1436;p5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437" name="Google Shape;1437;p55"/>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38" name="Google Shape;1438;p5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439" name="Google Shape;1439;p55"/>
            <p:cNvGrpSpPr/>
            <p:nvPr/>
          </p:nvGrpSpPr>
          <p:grpSpPr>
            <a:xfrm>
              <a:off x="4319951" y="4382161"/>
              <a:ext cx="1593156" cy="533871"/>
              <a:chOff x="1057173" y="1491638"/>
              <a:chExt cx="2139900" cy="1649787"/>
            </a:xfrm>
          </p:grpSpPr>
          <p:sp>
            <p:nvSpPr>
              <p:cNvPr id="1440" name="Google Shape;1440;p5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441" name="Google Shape;1441;p55"/>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42" name="Google Shape;1442;p55"/>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443" name="Google Shape;1443;p55"/>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1444" name="Google Shape;1444;p55"/>
            <p:cNvGrpSpPr/>
            <p:nvPr/>
          </p:nvGrpSpPr>
          <p:grpSpPr>
            <a:xfrm>
              <a:off x="5433593" y="4377150"/>
              <a:ext cx="1814532" cy="538619"/>
              <a:chOff x="782205" y="1476965"/>
              <a:chExt cx="2354700" cy="1664460"/>
            </a:xfrm>
          </p:grpSpPr>
          <p:sp>
            <p:nvSpPr>
              <p:cNvPr id="1445" name="Google Shape;1445;p5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446" name="Google Shape;1446;p55"/>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47" name="Google Shape;1447;p5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448" name="Google Shape;1448;p55"/>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449" name="Google Shape;1449;p55"/>
            <p:cNvGrpSpPr/>
            <p:nvPr/>
          </p:nvGrpSpPr>
          <p:grpSpPr>
            <a:xfrm>
              <a:off x="1914859" y="4381849"/>
              <a:ext cx="1436932" cy="533974"/>
              <a:chOff x="865157" y="1491321"/>
              <a:chExt cx="2232300" cy="1650104"/>
            </a:xfrm>
          </p:grpSpPr>
          <p:sp>
            <p:nvSpPr>
              <p:cNvPr id="1450" name="Google Shape;1450;p55"/>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451" name="Google Shape;1451;p55"/>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452" name="Google Shape;1452;p55"/>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53" name="Google Shape;1453;p55"/>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56"/>
          <p:cNvSpPr txBox="1"/>
          <p:nvPr/>
        </p:nvSpPr>
        <p:spPr>
          <a:xfrm>
            <a:off x="272500" y="34075"/>
            <a:ext cx="30090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Synthetic Data vs Real Data</a:t>
            </a:r>
            <a:endParaRPr b="1">
              <a:solidFill>
                <a:schemeClr val="dk1"/>
              </a:solidFill>
            </a:endParaRPr>
          </a:p>
          <a:p>
            <a:pPr indent="0" lvl="0" marL="0" rtl="0" algn="l">
              <a:spcBef>
                <a:spcPts val="0"/>
              </a:spcBef>
              <a:spcAft>
                <a:spcPts val="0"/>
              </a:spcAft>
              <a:buNone/>
            </a:pPr>
            <a:r>
              <a:t/>
            </a:r>
            <a:endParaRPr/>
          </a:p>
        </p:txBody>
      </p:sp>
      <p:pic>
        <p:nvPicPr>
          <p:cNvPr id="1459" name="Google Shape;1459;p56"/>
          <p:cNvPicPr preferRelativeResize="0"/>
          <p:nvPr/>
        </p:nvPicPr>
        <p:blipFill>
          <a:blip r:embed="rId3">
            <a:alphaModFix/>
          </a:blip>
          <a:stretch>
            <a:fillRect/>
          </a:stretch>
        </p:blipFill>
        <p:spPr>
          <a:xfrm>
            <a:off x="410693" y="506536"/>
            <a:ext cx="4202865" cy="2089524"/>
          </a:xfrm>
          <a:prstGeom prst="rect">
            <a:avLst/>
          </a:prstGeom>
          <a:noFill/>
          <a:ln>
            <a:noFill/>
          </a:ln>
        </p:spPr>
      </p:pic>
      <p:pic>
        <p:nvPicPr>
          <p:cNvPr id="1460" name="Google Shape;1460;p56"/>
          <p:cNvPicPr preferRelativeResize="0"/>
          <p:nvPr/>
        </p:nvPicPr>
        <p:blipFill>
          <a:blip r:embed="rId4">
            <a:alphaModFix/>
          </a:blip>
          <a:stretch>
            <a:fillRect/>
          </a:stretch>
        </p:blipFill>
        <p:spPr>
          <a:xfrm>
            <a:off x="228600" y="2565874"/>
            <a:ext cx="4384961" cy="2180050"/>
          </a:xfrm>
          <a:prstGeom prst="rect">
            <a:avLst/>
          </a:prstGeom>
          <a:noFill/>
          <a:ln>
            <a:noFill/>
          </a:ln>
        </p:spPr>
      </p:pic>
      <p:pic>
        <p:nvPicPr>
          <p:cNvPr id="1461" name="Google Shape;1461;p56"/>
          <p:cNvPicPr preferRelativeResize="0"/>
          <p:nvPr/>
        </p:nvPicPr>
        <p:blipFill>
          <a:blip r:embed="rId5">
            <a:alphaModFix/>
          </a:blip>
          <a:stretch>
            <a:fillRect/>
          </a:stretch>
        </p:blipFill>
        <p:spPr>
          <a:xfrm>
            <a:off x="4803225" y="506525"/>
            <a:ext cx="3968897" cy="1973199"/>
          </a:xfrm>
          <a:prstGeom prst="rect">
            <a:avLst/>
          </a:prstGeom>
          <a:noFill/>
          <a:ln>
            <a:noFill/>
          </a:ln>
        </p:spPr>
      </p:pic>
      <p:pic>
        <p:nvPicPr>
          <p:cNvPr id="1462" name="Google Shape;1462;p56"/>
          <p:cNvPicPr preferRelativeResize="0"/>
          <p:nvPr/>
        </p:nvPicPr>
        <p:blipFill>
          <a:blip r:embed="rId6">
            <a:alphaModFix/>
          </a:blip>
          <a:stretch>
            <a:fillRect/>
          </a:stretch>
        </p:blipFill>
        <p:spPr>
          <a:xfrm>
            <a:off x="4846334" y="2565873"/>
            <a:ext cx="3968893" cy="1973197"/>
          </a:xfrm>
          <a:prstGeom prst="rect">
            <a:avLst/>
          </a:prstGeom>
          <a:noFill/>
          <a:ln>
            <a:noFill/>
          </a:ln>
        </p:spPr>
      </p:pic>
      <p:pic>
        <p:nvPicPr>
          <p:cNvPr id="1463" name="Google Shape;1463;p56"/>
          <p:cNvPicPr preferRelativeResize="0"/>
          <p:nvPr/>
        </p:nvPicPr>
        <p:blipFill>
          <a:blip r:embed="rId7">
            <a:alphaModFix/>
          </a:blip>
          <a:stretch>
            <a:fillRect/>
          </a:stretch>
        </p:blipFill>
        <p:spPr>
          <a:xfrm>
            <a:off x="167020" y="4444752"/>
            <a:ext cx="598723" cy="523874"/>
          </a:xfrm>
          <a:prstGeom prst="rect">
            <a:avLst/>
          </a:prstGeom>
          <a:noFill/>
          <a:ln>
            <a:noFill/>
          </a:ln>
        </p:spPr>
      </p:pic>
      <p:grpSp>
        <p:nvGrpSpPr>
          <p:cNvPr id="1464" name="Google Shape;1464;p56"/>
          <p:cNvGrpSpPr/>
          <p:nvPr/>
        </p:nvGrpSpPr>
        <p:grpSpPr>
          <a:xfrm>
            <a:off x="1494449" y="4604539"/>
            <a:ext cx="6793542" cy="538947"/>
            <a:chOff x="947307" y="4377150"/>
            <a:chExt cx="6300818" cy="538947"/>
          </a:xfrm>
        </p:grpSpPr>
        <p:grpSp>
          <p:nvGrpSpPr>
            <p:cNvPr id="1465" name="Google Shape;1465;p56"/>
            <p:cNvGrpSpPr/>
            <p:nvPr/>
          </p:nvGrpSpPr>
          <p:grpSpPr>
            <a:xfrm>
              <a:off x="947307" y="4382100"/>
              <a:ext cx="1152936" cy="533997"/>
              <a:chOff x="1083025" y="1491248"/>
              <a:chExt cx="1844108" cy="1650177"/>
            </a:xfrm>
          </p:grpSpPr>
          <p:sp>
            <p:nvSpPr>
              <p:cNvPr id="1466" name="Google Shape;1466;p56"/>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467" name="Google Shape;1467;p5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468" name="Google Shape;1468;p5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69" name="Google Shape;1469;p5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470" name="Google Shape;1470;p56"/>
            <p:cNvGrpSpPr/>
            <p:nvPr/>
          </p:nvGrpSpPr>
          <p:grpSpPr>
            <a:xfrm>
              <a:off x="3021771" y="4382169"/>
              <a:ext cx="1437155" cy="533868"/>
              <a:chOff x="811648" y="1491646"/>
              <a:chExt cx="2232300" cy="1649779"/>
            </a:xfrm>
          </p:grpSpPr>
          <p:sp>
            <p:nvSpPr>
              <p:cNvPr id="1471" name="Google Shape;1471;p56"/>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472" name="Google Shape;1472;p5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473" name="Google Shape;1473;p56"/>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74" name="Google Shape;1474;p5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475" name="Google Shape;1475;p56"/>
            <p:cNvGrpSpPr/>
            <p:nvPr/>
          </p:nvGrpSpPr>
          <p:grpSpPr>
            <a:xfrm>
              <a:off x="4319951" y="4382161"/>
              <a:ext cx="1593156" cy="533871"/>
              <a:chOff x="1057173" y="1491638"/>
              <a:chExt cx="2139900" cy="1649787"/>
            </a:xfrm>
          </p:grpSpPr>
          <p:sp>
            <p:nvSpPr>
              <p:cNvPr id="1476" name="Google Shape;1476;p5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477" name="Google Shape;1477;p56"/>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78" name="Google Shape;1478;p56"/>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479" name="Google Shape;1479;p56"/>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1480" name="Google Shape;1480;p56"/>
            <p:cNvGrpSpPr/>
            <p:nvPr/>
          </p:nvGrpSpPr>
          <p:grpSpPr>
            <a:xfrm>
              <a:off x="5433593" y="4377150"/>
              <a:ext cx="1814532" cy="538619"/>
              <a:chOff x="782205" y="1476965"/>
              <a:chExt cx="2354700" cy="1664460"/>
            </a:xfrm>
          </p:grpSpPr>
          <p:sp>
            <p:nvSpPr>
              <p:cNvPr id="1481" name="Google Shape;1481;p5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482" name="Google Shape;1482;p56"/>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83" name="Google Shape;1483;p5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484" name="Google Shape;1484;p56"/>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485" name="Google Shape;1485;p56"/>
            <p:cNvGrpSpPr/>
            <p:nvPr/>
          </p:nvGrpSpPr>
          <p:grpSpPr>
            <a:xfrm>
              <a:off x="1914859" y="4381849"/>
              <a:ext cx="1436932" cy="533974"/>
              <a:chOff x="865157" y="1491321"/>
              <a:chExt cx="2232300" cy="1650104"/>
            </a:xfrm>
          </p:grpSpPr>
          <p:sp>
            <p:nvSpPr>
              <p:cNvPr id="1486" name="Google Shape;1486;p56"/>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487" name="Google Shape;1487;p56"/>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488" name="Google Shape;1488;p56"/>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489" name="Google Shape;1489;p56"/>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57"/>
          <p:cNvSpPr txBox="1"/>
          <p:nvPr/>
        </p:nvSpPr>
        <p:spPr>
          <a:xfrm>
            <a:off x="272500" y="34075"/>
            <a:ext cx="30090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Synthetic data- Sample</a:t>
            </a:r>
            <a:endParaRPr b="1">
              <a:solidFill>
                <a:schemeClr val="dk1"/>
              </a:solidFill>
            </a:endParaRPr>
          </a:p>
          <a:p>
            <a:pPr indent="0" lvl="0" marL="0" rtl="0" algn="l">
              <a:spcBef>
                <a:spcPts val="0"/>
              </a:spcBef>
              <a:spcAft>
                <a:spcPts val="0"/>
              </a:spcAft>
              <a:buNone/>
            </a:pPr>
            <a:r>
              <a:t/>
            </a:r>
            <a:endParaRPr/>
          </a:p>
        </p:txBody>
      </p:sp>
      <p:graphicFrame>
        <p:nvGraphicFramePr>
          <p:cNvPr id="1495" name="Google Shape;1495;p57"/>
          <p:cNvGraphicFramePr/>
          <p:nvPr/>
        </p:nvGraphicFramePr>
        <p:xfrm>
          <a:off x="57425" y="461425"/>
          <a:ext cx="3000000" cy="3000000"/>
        </p:xfrm>
        <a:graphic>
          <a:graphicData uri="http://schemas.openxmlformats.org/drawingml/2006/table">
            <a:tbl>
              <a:tblPr>
                <a:noFill/>
                <a:tableStyleId>{F16A12D2-0BE0-4BEC-BB9B-3A04350568CB}</a:tableStyleId>
              </a:tblPr>
              <a:tblGrid>
                <a:gridCol w="404825"/>
                <a:gridCol w="404825"/>
                <a:gridCol w="404825"/>
                <a:gridCol w="404825"/>
                <a:gridCol w="404825"/>
                <a:gridCol w="404825"/>
                <a:gridCol w="404825"/>
                <a:gridCol w="404825"/>
                <a:gridCol w="404825"/>
                <a:gridCol w="404825"/>
                <a:gridCol w="404825"/>
                <a:gridCol w="404825"/>
                <a:gridCol w="404825"/>
                <a:gridCol w="404825"/>
                <a:gridCol w="404825"/>
                <a:gridCol w="404825"/>
                <a:gridCol w="404825"/>
                <a:gridCol w="404825"/>
                <a:gridCol w="404825"/>
                <a:gridCol w="404825"/>
                <a:gridCol w="683650"/>
              </a:tblGrid>
              <a:tr h="795350">
                <a:tc>
                  <a:txBody>
                    <a:bodyPr/>
                    <a:lstStyle/>
                    <a:p>
                      <a:pPr indent="0" lvl="0" marL="0" rtl="0" algn="ctr">
                        <a:lnSpc>
                          <a:spcPct val="115000"/>
                        </a:lnSpc>
                        <a:spcBef>
                          <a:spcPts val="0"/>
                        </a:spcBef>
                        <a:spcAft>
                          <a:spcPts val="0"/>
                        </a:spcAft>
                        <a:buNone/>
                      </a:pPr>
                      <a:r>
                        <a:rPr b="1" lang="en" sz="1000">
                          <a:solidFill>
                            <a:srgbClr val="1F1F1F"/>
                          </a:solidFill>
                        </a:rPr>
                        <a:t>index</a:t>
                      </a:r>
                      <a:endParaRPr b="1" sz="1000">
                        <a:solidFill>
                          <a:srgbClr val="1F1F1F"/>
                        </a:solidFill>
                      </a:endParaRPr>
                    </a:p>
                  </a:txBody>
                  <a:tcPr marT="19050" marB="19050" marR="44450" marL="44450">
                    <a:lnL cap="flat" cmpd="sng">
                      <a:solidFill>
                        <a:srgbClr val="EEEEEE"/>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id</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r</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m</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tof</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Ffiction1</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Fclassics3</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Fcartoons5</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Flegends6</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Fphilosophy7</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Freligion8</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Fpsychology9</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Flinguistics10</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Fart12</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Fmusic14</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Ffacsimile17</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Fhistory19</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Fconthist20</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1F1F1F"/>
                          </a:solidFill>
                        </a:rPr>
                        <a:t>Feconomy21</a:t>
                      </a:r>
                      <a:endParaRPr b="1"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a:solidFill>
                        <a:srgbClr val="EEEEEE"/>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Calibri"/>
                          <a:ea typeface="Calibri"/>
                          <a:cs typeface="Calibri"/>
                          <a:sym typeface="Calibri"/>
                        </a:rPr>
                        <a:t>KMeans_4_Cluster</a:t>
                      </a:r>
                      <a:endParaRPr b="1" sz="1000">
                        <a:solidFill>
                          <a:srgbClr val="1F1F1F"/>
                        </a:solidFill>
                        <a:latin typeface="Calibri"/>
                        <a:ea typeface="Calibri"/>
                        <a:cs typeface="Calibri"/>
                        <a:sym typeface="Calibri"/>
                      </a:endParaRPr>
                    </a:p>
                  </a:txBody>
                  <a:tcPr marT="91425"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0725">
                <a:tc>
                  <a:txBody>
                    <a:bodyPr/>
                    <a:lstStyle/>
                    <a:p>
                      <a:pPr indent="0" lvl="0" marL="0" rtl="0" algn="r">
                        <a:lnSpc>
                          <a:spcPct val="115000"/>
                        </a:lnSpc>
                        <a:spcBef>
                          <a:spcPts val="0"/>
                        </a:spcBef>
                        <a:spcAft>
                          <a:spcPts val="0"/>
                        </a:spcAft>
                        <a:buNone/>
                      </a:pPr>
                      <a:r>
                        <a:rPr b="1" lang="en" sz="1000">
                          <a:solidFill>
                            <a:srgbClr val="1F1F1F"/>
                          </a:solidFill>
                        </a:rPr>
                        <a:t>0</a:t>
                      </a:r>
                      <a:endParaRPr b="1" sz="1000">
                        <a:solidFill>
                          <a:srgbClr val="1F1F1F"/>
                        </a:solidFill>
                      </a:endParaRPr>
                    </a:p>
                  </a:txBody>
                  <a:tcPr marT="19050" marB="19050" marR="44450" marL="44450">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4463512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1066</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1504.71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2286</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6</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3</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Calibri"/>
                          <a:ea typeface="Calibri"/>
                          <a:cs typeface="Calibri"/>
                          <a:sym typeface="Calibri"/>
                        </a:rPr>
                        <a:t>3</a:t>
                      </a:r>
                      <a:endParaRPr b="1" sz="1000">
                        <a:solidFill>
                          <a:srgbClr val="1F1F1F"/>
                        </a:solidFill>
                        <a:latin typeface="Calibri"/>
                        <a:ea typeface="Calibri"/>
                        <a:cs typeface="Calibri"/>
                        <a:sym typeface="Calibri"/>
                      </a:endParaRPr>
                    </a:p>
                  </a:txBody>
                  <a:tcPr marT="91425"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0725">
                <a:tc>
                  <a:txBody>
                    <a:bodyPr/>
                    <a:lstStyle/>
                    <a:p>
                      <a:pPr indent="0" lvl="0" marL="0" rtl="0" algn="r">
                        <a:lnSpc>
                          <a:spcPct val="115000"/>
                        </a:lnSpc>
                        <a:spcBef>
                          <a:spcPts val="0"/>
                        </a:spcBef>
                        <a:spcAft>
                          <a:spcPts val="0"/>
                        </a:spcAft>
                        <a:buNone/>
                      </a:pPr>
                      <a:r>
                        <a:rPr b="1" lang="en" sz="1000">
                          <a:solidFill>
                            <a:srgbClr val="1F1F1F"/>
                          </a:solidFill>
                        </a:rPr>
                        <a:t>1</a:t>
                      </a:r>
                      <a:endParaRPr b="1" sz="1000">
                        <a:solidFill>
                          <a:srgbClr val="1F1F1F"/>
                        </a:solidFill>
                      </a:endParaRPr>
                    </a:p>
                  </a:txBody>
                  <a:tcPr marT="19050" marB="19050" marR="44450" marL="44450">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1282610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7</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41.21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42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4</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4</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7</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Calibri"/>
                          <a:ea typeface="Calibri"/>
                          <a:cs typeface="Calibri"/>
                          <a:sym typeface="Calibri"/>
                        </a:rPr>
                        <a:t>1</a:t>
                      </a:r>
                      <a:endParaRPr b="1" sz="1000">
                        <a:solidFill>
                          <a:srgbClr val="1F1F1F"/>
                        </a:solidFill>
                        <a:latin typeface="Calibri"/>
                        <a:ea typeface="Calibri"/>
                        <a:cs typeface="Calibri"/>
                        <a:sym typeface="Calibri"/>
                      </a:endParaRPr>
                    </a:p>
                  </a:txBody>
                  <a:tcPr marT="91425"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3050">
                <a:tc>
                  <a:txBody>
                    <a:bodyPr/>
                    <a:lstStyle/>
                    <a:p>
                      <a:pPr indent="0" lvl="0" marL="0" rtl="0" algn="r">
                        <a:lnSpc>
                          <a:spcPct val="115000"/>
                        </a:lnSpc>
                        <a:spcBef>
                          <a:spcPts val="0"/>
                        </a:spcBef>
                        <a:spcAft>
                          <a:spcPts val="0"/>
                        </a:spcAft>
                        <a:buNone/>
                      </a:pPr>
                      <a:r>
                        <a:rPr b="1" lang="en" sz="1000">
                          <a:solidFill>
                            <a:srgbClr val="1F1F1F"/>
                          </a:solidFill>
                        </a:rPr>
                        <a:t>2</a:t>
                      </a:r>
                      <a:endParaRPr b="1" sz="1000">
                        <a:solidFill>
                          <a:srgbClr val="1F1F1F"/>
                        </a:solidFill>
                      </a:endParaRPr>
                    </a:p>
                  </a:txBody>
                  <a:tcPr marT="19050" marB="19050" marR="44450" marL="44450">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645137</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1189</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3</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222.09</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2139</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Calibri"/>
                          <a:ea typeface="Calibri"/>
                          <a:cs typeface="Calibri"/>
                          <a:sym typeface="Calibri"/>
                        </a:rPr>
                        <a:t>0</a:t>
                      </a:r>
                      <a:endParaRPr b="1" sz="1000">
                        <a:solidFill>
                          <a:srgbClr val="1F1F1F"/>
                        </a:solidFill>
                        <a:latin typeface="Calibri"/>
                        <a:ea typeface="Calibri"/>
                        <a:cs typeface="Calibri"/>
                        <a:sym typeface="Calibri"/>
                      </a:endParaRPr>
                    </a:p>
                  </a:txBody>
                  <a:tcPr marT="91425"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3050">
                <a:tc>
                  <a:txBody>
                    <a:bodyPr/>
                    <a:lstStyle/>
                    <a:p>
                      <a:pPr indent="0" lvl="0" marL="0" rtl="0" algn="r">
                        <a:lnSpc>
                          <a:spcPct val="115000"/>
                        </a:lnSpc>
                        <a:spcBef>
                          <a:spcPts val="0"/>
                        </a:spcBef>
                        <a:spcAft>
                          <a:spcPts val="0"/>
                        </a:spcAft>
                        <a:buNone/>
                      </a:pPr>
                      <a:r>
                        <a:rPr b="1" lang="en" sz="1000">
                          <a:solidFill>
                            <a:srgbClr val="1F1F1F"/>
                          </a:solidFill>
                        </a:rPr>
                        <a:t>3</a:t>
                      </a:r>
                      <a:endParaRPr b="1" sz="1000">
                        <a:solidFill>
                          <a:srgbClr val="1F1F1F"/>
                        </a:solidFill>
                      </a:endParaRPr>
                    </a:p>
                  </a:txBody>
                  <a:tcPr marT="19050" marB="19050" marR="44450" marL="44450">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977195</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227</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17</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345.91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2010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5</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9</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Calibri"/>
                          <a:ea typeface="Calibri"/>
                          <a:cs typeface="Calibri"/>
                          <a:sym typeface="Calibri"/>
                        </a:rPr>
                        <a:t>2</a:t>
                      </a:r>
                      <a:endParaRPr b="1" sz="1000">
                        <a:solidFill>
                          <a:srgbClr val="1F1F1F"/>
                        </a:solidFill>
                        <a:latin typeface="Calibri"/>
                        <a:ea typeface="Calibri"/>
                        <a:cs typeface="Calibri"/>
                        <a:sym typeface="Calibri"/>
                      </a:endParaRPr>
                    </a:p>
                  </a:txBody>
                  <a:tcPr marT="91425"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0725">
                <a:tc>
                  <a:txBody>
                    <a:bodyPr/>
                    <a:lstStyle/>
                    <a:p>
                      <a:pPr indent="0" lvl="0" marL="0" rtl="0" algn="r">
                        <a:lnSpc>
                          <a:spcPct val="115000"/>
                        </a:lnSpc>
                        <a:spcBef>
                          <a:spcPts val="0"/>
                        </a:spcBef>
                        <a:spcAft>
                          <a:spcPts val="0"/>
                        </a:spcAft>
                        <a:buNone/>
                      </a:pPr>
                      <a:r>
                        <a:rPr b="1" lang="en" sz="1000">
                          <a:solidFill>
                            <a:srgbClr val="1F1F1F"/>
                          </a:solidFill>
                        </a:rPr>
                        <a:t>4</a:t>
                      </a:r>
                      <a:endParaRPr b="1" sz="1000">
                        <a:solidFill>
                          <a:srgbClr val="1F1F1F"/>
                        </a:solidFill>
                      </a:endParaRPr>
                    </a:p>
                  </a:txBody>
                  <a:tcPr marT="19050" marB="19050" marR="44450" marL="44450">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16093261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363</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6</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134.65</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2005</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Calibri"/>
                          <a:ea typeface="Calibri"/>
                          <a:cs typeface="Calibri"/>
                          <a:sym typeface="Calibri"/>
                        </a:rPr>
                        <a:t>3</a:t>
                      </a:r>
                      <a:endParaRPr b="1" sz="1000">
                        <a:solidFill>
                          <a:srgbClr val="1F1F1F"/>
                        </a:solidFill>
                        <a:latin typeface="Calibri"/>
                        <a:ea typeface="Calibri"/>
                        <a:cs typeface="Calibri"/>
                        <a:sym typeface="Calibri"/>
                      </a:endParaRPr>
                    </a:p>
                  </a:txBody>
                  <a:tcPr marT="91425"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0725">
                <a:tc>
                  <a:txBody>
                    <a:bodyPr/>
                    <a:lstStyle/>
                    <a:p>
                      <a:pPr indent="0" lvl="0" marL="0" rtl="0" algn="r">
                        <a:lnSpc>
                          <a:spcPct val="115000"/>
                        </a:lnSpc>
                        <a:spcBef>
                          <a:spcPts val="0"/>
                        </a:spcBef>
                        <a:spcAft>
                          <a:spcPts val="0"/>
                        </a:spcAft>
                        <a:buNone/>
                      </a:pPr>
                      <a:r>
                        <a:rPr b="1" lang="en" sz="1000">
                          <a:solidFill>
                            <a:srgbClr val="1F1F1F"/>
                          </a:solidFill>
                        </a:rPr>
                        <a:t>5</a:t>
                      </a:r>
                      <a:endParaRPr b="1" sz="1000">
                        <a:solidFill>
                          <a:srgbClr val="1F1F1F"/>
                        </a:solidFill>
                      </a:endParaRPr>
                    </a:p>
                  </a:txBody>
                  <a:tcPr marT="19050" marB="19050" marR="44450" marL="44450">
                    <a:lnL cap="flat" cmpd="sng">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2332064</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1387</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6</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714.63</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2381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2</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5</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0</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1F1F1F"/>
                          </a:solidFill>
                        </a:rPr>
                        <a:t>1</a:t>
                      </a:r>
                      <a:endParaRPr sz="1000">
                        <a:solidFill>
                          <a:srgbClr val="1F1F1F"/>
                        </a:solidFill>
                      </a:endParaRPr>
                    </a:p>
                  </a:txBody>
                  <a:tcPr marT="19050" marB="19050" marR="44450" marL="444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Calibri"/>
                          <a:ea typeface="Calibri"/>
                          <a:cs typeface="Calibri"/>
                          <a:sym typeface="Calibri"/>
                        </a:rPr>
                        <a:t>0</a:t>
                      </a:r>
                      <a:endParaRPr b="1" sz="1000">
                        <a:solidFill>
                          <a:srgbClr val="1F1F1F"/>
                        </a:solidFill>
                        <a:latin typeface="Calibri"/>
                        <a:ea typeface="Calibri"/>
                        <a:cs typeface="Calibri"/>
                        <a:sym typeface="Calibri"/>
                      </a:endParaRPr>
                    </a:p>
                  </a:txBody>
                  <a:tcPr marT="91425" marB="19050" marR="19050" marL="190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496" name="Google Shape;1496;p57"/>
          <p:cNvPicPr preferRelativeResize="0"/>
          <p:nvPr/>
        </p:nvPicPr>
        <p:blipFill>
          <a:blip r:embed="rId3">
            <a:alphaModFix/>
          </a:blip>
          <a:stretch>
            <a:fillRect/>
          </a:stretch>
        </p:blipFill>
        <p:spPr>
          <a:xfrm>
            <a:off x="167020" y="4444752"/>
            <a:ext cx="598723" cy="523874"/>
          </a:xfrm>
          <a:prstGeom prst="rect">
            <a:avLst/>
          </a:prstGeom>
          <a:noFill/>
          <a:ln>
            <a:noFill/>
          </a:ln>
        </p:spPr>
      </p:pic>
      <p:grpSp>
        <p:nvGrpSpPr>
          <p:cNvPr id="1497" name="Google Shape;1497;p57"/>
          <p:cNvGrpSpPr/>
          <p:nvPr/>
        </p:nvGrpSpPr>
        <p:grpSpPr>
          <a:xfrm>
            <a:off x="1494449" y="4604539"/>
            <a:ext cx="6793542" cy="538947"/>
            <a:chOff x="947307" y="4377150"/>
            <a:chExt cx="6300818" cy="538947"/>
          </a:xfrm>
        </p:grpSpPr>
        <p:grpSp>
          <p:nvGrpSpPr>
            <p:cNvPr id="1498" name="Google Shape;1498;p57"/>
            <p:cNvGrpSpPr/>
            <p:nvPr/>
          </p:nvGrpSpPr>
          <p:grpSpPr>
            <a:xfrm>
              <a:off x="947307" y="4382100"/>
              <a:ext cx="1152936" cy="533997"/>
              <a:chOff x="1083025" y="1491248"/>
              <a:chExt cx="1844108" cy="1650177"/>
            </a:xfrm>
          </p:grpSpPr>
          <p:sp>
            <p:nvSpPr>
              <p:cNvPr id="1499" name="Google Shape;1499;p57"/>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500" name="Google Shape;1500;p5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501" name="Google Shape;1501;p5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02" name="Google Shape;1502;p5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503" name="Google Shape;1503;p57"/>
            <p:cNvGrpSpPr/>
            <p:nvPr/>
          </p:nvGrpSpPr>
          <p:grpSpPr>
            <a:xfrm>
              <a:off x="3021771" y="4382169"/>
              <a:ext cx="1437155" cy="533868"/>
              <a:chOff x="811648" y="1491646"/>
              <a:chExt cx="2232300" cy="1649779"/>
            </a:xfrm>
          </p:grpSpPr>
          <p:sp>
            <p:nvSpPr>
              <p:cNvPr id="1504" name="Google Shape;1504;p57"/>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505" name="Google Shape;1505;p5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506" name="Google Shape;1506;p57"/>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07" name="Google Shape;1507;p5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508" name="Google Shape;1508;p57"/>
            <p:cNvGrpSpPr/>
            <p:nvPr/>
          </p:nvGrpSpPr>
          <p:grpSpPr>
            <a:xfrm>
              <a:off x="4319951" y="4382161"/>
              <a:ext cx="1593156" cy="533871"/>
              <a:chOff x="1057173" y="1491638"/>
              <a:chExt cx="2139900" cy="1649787"/>
            </a:xfrm>
          </p:grpSpPr>
          <p:sp>
            <p:nvSpPr>
              <p:cNvPr id="1509" name="Google Shape;1509;p5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510" name="Google Shape;1510;p57"/>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11" name="Google Shape;1511;p57"/>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512" name="Google Shape;1512;p57"/>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1513" name="Google Shape;1513;p57"/>
            <p:cNvGrpSpPr/>
            <p:nvPr/>
          </p:nvGrpSpPr>
          <p:grpSpPr>
            <a:xfrm>
              <a:off x="5433593" y="4377150"/>
              <a:ext cx="1814532" cy="538619"/>
              <a:chOff x="782205" y="1476965"/>
              <a:chExt cx="2354700" cy="1664460"/>
            </a:xfrm>
          </p:grpSpPr>
          <p:sp>
            <p:nvSpPr>
              <p:cNvPr id="1514" name="Google Shape;1514;p5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515" name="Google Shape;1515;p57"/>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16" name="Google Shape;1516;p5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517" name="Google Shape;1517;p57"/>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518" name="Google Shape;1518;p57"/>
            <p:cNvGrpSpPr/>
            <p:nvPr/>
          </p:nvGrpSpPr>
          <p:grpSpPr>
            <a:xfrm>
              <a:off x="1914859" y="4381849"/>
              <a:ext cx="1436932" cy="533974"/>
              <a:chOff x="865157" y="1491321"/>
              <a:chExt cx="2232300" cy="1650104"/>
            </a:xfrm>
          </p:grpSpPr>
          <p:sp>
            <p:nvSpPr>
              <p:cNvPr id="1519" name="Google Shape;1519;p57"/>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520" name="Google Shape;1520;p57"/>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521" name="Google Shape;1521;p57"/>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22" name="Google Shape;1522;p57"/>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58"/>
          <p:cNvSpPr txBox="1"/>
          <p:nvPr>
            <p:ph idx="4294967295" type="title"/>
          </p:nvPr>
        </p:nvSpPr>
        <p:spPr>
          <a:xfrm>
            <a:off x="154041" y="-694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Revenue per persona</a:t>
            </a:r>
            <a:endParaRPr/>
          </a:p>
        </p:txBody>
      </p:sp>
      <p:sp>
        <p:nvSpPr>
          <p:cNvPr id="1528" name="Google Shape;1528;p58"/>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529" name="Google Shape;1529;p58"/>
          <p:cNvPicPr preferRelativeResize="0"/>
          <p:nvPr/>
        </p:nvPicPr>
        <p:blipFill>
          <a:blip r:embed="rId3">
            <a:alphaModFix/>
          </a:blip>
          <a:stretch>
            <a:fillRect/>
          </a:stretch>
        </p:blipFill>
        <p:spPr>
          <a:xfrm>
            <a:off x="155720" y="4444752"/>
            <a:ext cx="598723" cy="523874"/>
          </a:xfrm>
          <a:prstGeom prst="rect">
            <a:avLst/>
          </a:prstGeom>
          <a:noFill/>
          <a:ln>
            <a:noFill/>
          </a:ln>
        </p:spPr>
      </p:pic>
      <p:sp>
        <p:nvSpPr>
          <p:cNvPr id="1530" name="Google Shape;1530;p58"/>
          <p:cNvSpPr/>
          <p:nvPr/>
        </p:nvSpPr>
        <p:spPr>
          <a:xfrm>
            <a:off x="1494402" y="4923074"/>
            <a:ext cx="1181100" cy="465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8"/>
          <p:cNvSpPr/>
          <p:nvPr/>
        </p:nvSpPr>
        <p:spPr>
          <a:xfrm flipH="1">
            <a:off x="1494407" y="4881271"/>
            <a:ext cx="1181100" cy="465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aphicFrame>
        <p:nvGraphicFramePr>
          <p:cNvPr id="1532" name="Google Shape;1532;p58"/>
          <p:cNvGraphicFramePr/>
          <p:nvPr/>
        </p:nvGraphicFramePr>
        <p:xfrm>
          <a:off x="1237325" y="643538"/>
          <a:ext cx="3000000" cy="3000000"/>
        </p:xfrm>
        <a:graphic>
          <a:graphicData uri="http://schemas.openxmlformats.org/drawingml/2006/table">
            <a:tbl>
              <a:tblPr>
                <a:noFill/>
                <a:tableStyleId>{F16A12D2-0BE0-4BEC-BB9B-3A04350568CB}</a:tableStyleId>
              </a:tblPr>
              <a:tblGrid>
                <a:gridCol w="948275"/>
                <a:gridCol w="1000450"/>
                <a:gridCol w="1120925"/>
                <a:gridCol w="1066775"/>
              </a:tblGrid>
              <a:tr h="570000">
                <a:tc>
                  <a:txBody>
                    <a:bodyPr/>
                    <a:lstStyle/>
                    <a:p>
                      <a:pPr indent="0" lvl="0" marL="0" rtl="0" algn="ctr">
                        <a:spcBef>
                          <a:spcPts val="0"/>
                        </a:spcBef>
                        <a:spcAft>
                          <a:spcPts val="0"/>
                        </a:spcAft>
                        <a:buNone/>
                      </a:pPr>
                      <a:r>
                        <a:rPr b="1" lang="en" sz="1100"/>
                        <a:t>Group</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SUBGROUP</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b="1" lang="en" sz="1000"/>
                        <a:t>Current Revenue</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b="1" lang="en" sz="1000"/>
                        <a:t>% of total revenue</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3325">
                <a:tc rowSpan="2">
                  <a:txBody>
                    <a:bodyPr/>
                    <a:lstStyle/>
                    <a:p>
                      <a:pPr indent="0" lvl="0" marL="0" rtl="0" algn="ctr">
                        <a:spcBef>
                          <a:spcPts val="0"/>
                        </a:spcBef>
                        <a:spcAft>
                          <a:spcPts val="0"/>
                        </a:spcAft>
                        <a:buNone/>
                      </a:pPr>
                      <a:r>
                        <a:rPr b="1" lang="en" sz="1100"/>
                        <a:t>Stars</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Explorers</a:t>
                      </a:r>
                      <a:endParaRPr b="1" sz="1100">
                        <a:solidFill>
                          <a:schemeClr val="dk1"/>
                        </a:solidFill>
                        <a:highlight>
                          <a:schemeClr val="lt1"/>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$331,438.06</a:t>
                      </a:r>
                      <a:endParaRPr sz="1100">
                        <a:solidFill>
                          <a:schemeClr val="dk1"/>
                        </a:solidFill>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lang="en" sz="1000"/>
                        <a:t>3.9%</a:t>
                      </a:r>
                      <a:endParaRPr sz="1000">
                        <a:solidFill>
                          <a:schemeClr val="dk1"/>
                        </a:solidFill>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3325">
                <a:tc vMerge="1"/>
                <a:tc>
                  <a:txBody>
                    <a:bodyPr/>
                    <a:lstStyle/>
                    <a:p>
                      <a:pPr indent="0" lvl="0" marL="0" rtl="0" algn="ctr">
                        <a:spcBef>
                          <a:spcPts val="0"/>
                        </a:spcBef>
                        <a:spcAft>
                          <a:spcPts val="0"/>
                        </a:spcAft>
                        <a:buNone/>
                      </a:pPr>
                      <a:r>
                        <a:rPr b="1" lang="en" sz="1100"/>
                        <a:t>Realists</a:t>
                      </a:r>
                      <a:endParaRPr b="1" sz="1100">
                        <a:solidFill>
                          <a:schemeClr val="dk1"/>
                        </a:solidFill>
                        <a:highlight>
                          <a:schemeClr val="lt1"/>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$632,206.89</a:t>
                      </a:r>
                      <a:endParaRPr sz="1100">
                        <a:solidFill>
                          <a:schemeClr val="dk1"/>
                        </a:solidFill>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lang="en" sz="1000"/>
                        <a:t>7.4%</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3325">
                <a:tc rowSpan="2">
                  <a:txBody>
                    <a:bodyPr/>
                    <a:lstStyle/>
                    <a:p>
                      <a:pPr indent="0" lvl="0" marL="0" rtl="0" algn="ctr">
                        <a:spcBef>
                          <a:spcPts val="0"/>
                        </a:spcBef>
                        <a:spcAft>
                          <a:spcPts val="0"/>
                        </a:spcAft>
                        <a:buNone/>
                      </a:pPr>
                      <a:r>
                        <a:rPr b="1" lang="en" sz="1100"/>
                        <a:t>Can’t lose</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Explorers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$1,424,224.59</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lang="en" sz="1000"/>
                        <a:t>16.8%</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3325">
                <a:tc vMerge="1"/>
                <a:tc>
                  <a:txBody>
                    <a:bodyPr/>
                    <a:lstStyle/>
                    <a:p>
                      <a:pPr indent="0" lvl="0" marL="0" rtl="0" algn="ctr">
                        <a:spcBef>
                          <a:spcPts val="0"/>
                        </a:spcBef>
                        <a:spcAft>
                          <a:spcPts val="0"/>
                        </a:spcAft>
                        <a:buNone/>
                      </a:pPr>
                      <a:r>
                        <a:rPr b="1" lang="en" sz="1100"/>
                        <a:t>Realists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$3,487,611.27</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lang="en" sz="1000"/>
                        <a:t>41.0%</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3325">
                <a:tc rowSpan="2">
                  <a:txBody>
                    <a:bodyPr/>
                    <a:lstStyle/>
                    <a:p>
                      <a:pPr indent="0" lvl="0" marL="0" rtl="0" algn="ctr">
                        <a:spcBef>
                          <a:spcPts val="0"/>
                        </a:spcBef>
                        <a:spcAft>
                          <a:spcPts val="0"/>
                        </a:spcAft>
                        <a:buNone/>
                      </a:pPr>
                      <a:r>
                        <a:rPr b="1" lang="en" sz="1100"/>
                        <a:t>At Risk </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Explorers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$636,092.51</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lang="en" sz="1000"/>
                        <a:t>7.5%</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3325">
                <a:tc vMerge="1"/>
                <a:tc>
                  <a:txBody>
                    <a:bodyPr/>
                    <a:lstStyle/>
                    <a:p>
                      <a:pPr indent="0" lvl="0" marL="0" rtl="0" algn="ctr">
                        <a:spcBef>
                          <a:spcPts val="0"/>
                        </a:spcBef>
                        <a:spcAft>
                          <a:spcPts val="0"/>
                        </a:spcAft>
                        <a:buNone/>
                      </a:pPr>
                      <a:r>
                        <a:rPr b="1" lang="en" sz="1100"/>
                        <a:t>Realists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$532,891.85</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lang="en" sz="1000"/>
                        <a:t>6.3%</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38175">
                <a:tc rowSpan="2">
                  <a:txBody>
                    <a:bodyPr/>
                    <a:lstStyle/>
                    <a:p>
                      <a:pPr indent="0" lvl="0" marL="0" rtl="0" algn="ctr">
                        <a:spcBef>
                          <a:spcPts val="0"/>
                        </a:spcBef>
                        <a:spcAft>
                          <a:spcPts val="0"/>
                        </a:spcAft>
                        <a:buNone/>
                      </a:pPr>
                      <a:r>
                        <a:rPr b="1" lang="en" sz="1100"/>
                        <a:t>Lost Clients</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Explorers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 $</a:t>
                      </a:r>
                      <a:r>
                        <a:rPr lang="en" sz="1100">
                          <a:highlight>
                            <a:schemeClr val="lt1"/>
                          </a:highlight>
                        </a:rPr>
                        <a:t>947,145.14</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FF"/>
                          </a:highlight>
                        </a:rPr>
                        <a:t>11.1%</a:t>
                      </a:r>
                      <a:endParaRPr sz="10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240875">
                <a:tc vMerge="1"/>
                <a:tc>
                  <a:txBody>
                    <a:bodyPr/>
                    <a:lstStyle/>
                    <a:p>
                      <a:pPr indent="0" lvl="0" marL="0" rtl="0" algn="ctr">
                        <a:spcBef>
                          <a:spcPts val="0"/>
                        </a:spcBef>
                        <a:spcAft>
                          <a:spcPts val="0"/>
                        </a:spcAft>
                        <a:buNone/>
                      </a:pPr>
                      <a:r>
                        <a:rPr b="1" lang="en" sz="1100"/>
                        <a:t>Realists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 $501,514.76</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FF"/>
                          </a:highlight>
                        </a:rPr>
                        <a:t>5.9%</a:t>
                      </a:r>
                      <a:endParaRPr sz="10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26125">
                <a:tc>
                  <a:txBody>
                    <a:bodyPr/>
                    <a:lstStyle/>
                    <a:p>
                      <a:pPr indent="0" lvl="0" marL="0" rtl="0" algn="ctr">
                        <a:spcBef>
                          <a:spcPts val="0"/>
                        </a:spcBef>
                        <a:spcAft>
                          <a:spcPts val="0"/>
                        </a:spcAft>
                        <a:buNone/>
                      </a:pPr>
                      <a:r>
                        <a:t/>
                      </a:r>
                      <a:endParaRPr b="1" sz="1100">
                        <a:solidFill>
                          <a:schemeClr val="dk1"/>
                        </a:solidFill>
                        <a:highlight>
                          <a:schemeClr val="lt1"/>
                        </a:highlight>
                      </a:endParaRPr>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highlight>
                            <a:schemeClr val="lt1"/>
                          </a:highlight>
                        </a:rPr>
                        <a:t>TOTAL</a:t>
                      </a:r>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$8,493,124.07</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100%</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bl>
          </a:graphicData>
        </a:graphic>
      </p:graphicFrame>
      <p:sp>
        <p:nvSpPr>
          <p:cNvPr id="1533" name="Google Shape;1533;p58"/>
          <p:cNvSpPr txBox="1"/>
          <p:nvPr/>
        </p:nvSpPr>
        <p:spPr>
          <a:xfrm>
            <a:off x="5612950" y="184590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D3B45"/>
                </a:solidFill>
                <a:highlight>
                  <a:srgbClr val="FFFFFF"/>
                </a:highlight>
              </a:rPr>
              <a:t>We </a:t>
            </a:r>
            <a:r>
              <a:rPr lang="en" sz="1200">
                <a:solidFill>
                  <a:srgbClr val="2D3B45"/>
                </a:solidFill>
                <a:highlight>
                  <a:srgbClr val="FFFFFF"/>
                </a:highlight>
              </a:rPr>
              <a:t>expect to deliver +20% incremental sales among the most engaged 15% of customers and 2-5% among other customers. </a:t>
            </a:r>
            <a:endParaRPr/>
          </a:p>
        </p:txBody>
      </p:sp>
      <p:grpSp>
        <p:nvGrpSpPr>
          <p:cNvPr id="1534" name="Google Shape;1534;p58"/>
          <p:cNvGrpSpPr/>
          <p:nvPr/>
        </p:nvGrpSpPr>
        <p:grpSpPr>
          <a:xfrm>
            <a:off x="1494449" y="4604539"/>
            <a:ext cx="6793542" cy="538947"/>
            <a:chOff x="947307" y="4377150"/>
            <a:chExt cx="6300818" cy="538947"/>
          </a:xfrm>
        </p:grpSpPr>
        <p:grpSp>
          <p:nvGrpSpPr>
            <p:cNvPr id="1535" name="Google Shape;1535;p58"/>
            <p:cNvGrpSpPr/>
            <p:nvPr/>
          </p:nvGrpSpPr>
          <p:grpSpPr>
            <a:xfrm>
              <a:off x="947307" y="4382100"/>
              <a:ext cx="1152936" cy="533997"/>
              <a:chOff x="1083025" y="1491248"/>
              <a:chExt cx="1844108" cy="1650177"/>
            </a:xfrm>
          </p:grpSpPr>
          <p:sp>
            <p:nvSpPr>
              <p:cNvPr id="1536" name="Google Shape;1536;p58"/>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537" name="Google Shape;1537;p5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538" name="Google Shape;1538;p5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39" name="Google Shape;1539;p5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540" name="Google Shape;1540;p58"/>
            <p:cNvGrpSpPr/>
            <p:nvPr/>
          </p:nvGrpSpPr>
          <p:grpSpPr>
            <a:xfrm>
              <a:off x="3021771" y="4382169"/>
              <a:ext cx="1437155" cy="533868"/>
              <a:chOff x="811648" y="1491646"/>
              <a:chExt cx="2232300" cy="1649779"/>
            </a:xfrm>
          </p:grpSpPr>
          <p:sp>
            <p:nvSpPr>
              <p:cNvPr id="1541" name="Google Shape;1541;p58"/>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542" name="Google Shape;1542;p5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543" name="Google Shape;1543;p58"/>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44" name="Google Shape;1544;p5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545" name="Google Shape;1545;p58"/>
            <p:cNvGrpSpPr/>
            <p:nvPr/>
          </p:nvGrpSpPr>
          <p:grpSpPr>
            <a:xfrm>
              <a:off x="4319951" y="4382161"/>
              <a:ext cx="1593156" cy="533871"/>
              <a:chOff x="1057173" y="1491638"/>
              <a:chExt cx="2139900" cy="1649787"/>
            </a:xfrm>
          </p:grpSpPr>
          <p:sp>
            <p:nvSpPr>
              <p:cNvPr id="1546" name="Google Shape;1546;p5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547" name="Google Shape;1547;p58"/>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48" name="Google Shape;1548;p58"/>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549" name="Google Shape;1549;p58"/>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1550" name="Google Shape;1550;p58"/>
            <p:cNvGrpSpPr/>
            <p:nvPr/>
          </p:nvGrpSpPr>
          <p:grpSpPr>
            <a:xfrm>
              <a:off x="5433593" y="4377150"/>
              <a:ext cx="1814532" cy="538619"/>
              <a:chOff x="782205" y="1476965"/>
              <a:chExt cx="2354700" cy="1664460"/>
            </a:xfrm>
          </p:grpSpPr>
          <p:sp>
            <p:nvSpPr>
              <p:cNvPr id="1551" name="Google Shape;1551;p5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552" name="Google Shape;1552;p5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53" name="Google Shape;1553;p5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554" name="Google Shape;1554;p58"/>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555" name="Google Shape;1555;p58"/>
            <p:cNvGrpSpPr/>
            <p:nvPr/>
          </p:nvGrpSpPr>
          <p:grpSpPr>
            <a:xfrm>
              <a:off x="1914859" y="4381849"/>
              <a:ext cx="1436932" cy="533974"/>
              <a:chOff x="865157" y="1491321"/>
              <a:chExt cx="2232300" cy="1650104"/>
            </a:xfrm>
          </p:grpSpPr>
          <p:sp>
            <p:nvSpPr>
              <p:cNvPr id="1556" name="Google Shape;1556;p58"/>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557" name="Google Shape;1557;p5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558" name="Google Shape;1558;p58"/>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59" name="Google Shape;1559;p5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59"/>
          <p:cNvSpPr txBox="1"/>
          <p:nvPr>
            <p:ph idx="4294967295" type="title"/>
          </p:nvPr>
        </p:nvSpPr>
        <p:spPr>
          <a:xfrm>
            <a:off x="154041" y="-694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Business Value</a:t>
            </a:r>
            <a:endParaRPr/>
          </a:p>
        </p:txBody>
      </p:sp>
      <p:sp>
        <p:nvSpPr>
          <p:cNvPr id="1565" name="Google Shape;1565;p59"/>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566" name="Google Shape;1566;p59"/>
          <p:cNvPicPr preferRelativeResize="0"/>
          <p:nvPr/>
        </p:nvPicPr>
        <p:blipFill>
          <a:blip r:embed="rId3">
            <a:alphaModFix/>
          </a:blip>
          <a:stretch>
            <a:fillRect/>
          </a:stretch>
        </p:blipFill>
        <p:spPr>
          <a:xfrm>
            <a:off x="155720" y="4444752"/>
            <a:ext cx="598723" cy="523874"/>
          </a:xfrm>
          <a:prstGeom prst="rect">
            <a:avLst/>
          </a:prstGeom>
          <a:noFill/>
          <a:ln>
            <a:noFill/>
          </a:ln>
        </p:spPr>
      </p:pic>
      <p:sp>
        <p:nvSpPr>
          <p:cNvPr id="1567" name="Google Shape;1567;p59"/>
          <p:cNvSpPr/>
          <p:nvPr/>
        </p:nvSpPr>
        <p:spPr>
          <a:xfrm>
            <a:off x="1494402" y="4923074"/>
            <a:ext cx="1181100" cy="465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9"/>
          <p:cNvSpPr/>
          <p:nvPr/>
        </p:nvSpPr>
        <p:spPr>
          <a:xfrm flipH="1">
            <a:off x="1494407" y="4881271"/>
            <a:ext cx="1181100" cy="465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aphicFrame>
        <p:nvGraphicFramePr>
          <p:cNvPr id="1569" name="Google Shape;1569;p59"/>
          <p:cNvGraphicFramePr/>
          <p:nvPr/>
        </p:nvGraphicFramePr>
        <p:xfrm>
          <a:off x="375575" y="1052888"/>
          <a:ext cx="3000000" cy="3000000"/>
        </p:xfrm>
        <a:graphic>
          <a:graphicData uri="http://schemas.openxmlformats.org/drawingml/2006/table">
            <a:tbl>
              <a:tblPr>
                <a:noFill/>
                <a:tableStyleId>{F16A12D2-0BE0-4BEC-BB9B-3A04350568CB}</a:tableStyleId>
              </a:tblPr>
              <a:tblGrid>
                <a:gridCol w="948275"/>
                <a:gridCol w="1000450"/>
                <a:gridCol w="1077625"/>
                <a:gridCol w="762275"/>
                <a:gridCol w="1084900"/>
                <a:gridCol w="773550"/>
                <a:gridCol w="1165950"/>
              </a:tblGrid>
              <a:tr h="570000">
                <a:tc>
                  <a:txBody>
                    <a:bodyPr/>
                    <a:lstStyle/>
                    <a:p>
                      <a:pPr indent="0" lvl="0" marL="0" rtl="0" algn="ctr">
                        <a:spcBef>
                          <a:spcPts val="0"/>
                        </a:spcBef>
                        <a:spcAft>
                          <a:spcPts val="0"/>
                        </a:spcAft>
                        <a:buNone/>
                      </a:pPr>
                      <a:r>
                        <a:rPr b="1" lang="en" sz="1100"/>
                        <a:t>Group</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SUBGROUP</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b="1" lang="en" sz="1000"/>
                        <a:t>Current Revenue</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b="1" lang="en" sz="1000"/>
                        <a:t>% Increase*</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b="1" lang="en" sz="1000"/>
                        <a:t>Estimated revenue </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b="1" lang="en" sz="1000"/>
                        <a:t>Discount</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000"/>
                        <a:t>Revenue</a:t>
                      </a:r>
                      <a:endParaRPr b="1" sz="1000"/>
                    </a:p>
                    <a:p>
                      <a:pPr indent="0" lvl="0" marL="0" rtl="0" algn="ctr">
                        <a:spcBef>
                          <a:spcPts val="0"/>
                        </a:spcBef>
                        <a:spcAft>
                          <a:spcPts val="0"/>
                        </a:spcAft>
                        <a:buNone/>
                      </a:pPr>
                      <a:r>
                        <a:rPr b="1" lang="en" sz="1000"/>
                        <a:t>After discount</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3325">
                <a:tc rowSpan="2">
                  <a:txBody>
                    <a:bodyPr/>
                    <a:lstStyle/>
                    <a:p>
                      <a:pPr indent="0" lvl="0" marL="0" rtl="0" algn="ctr">
                        <a:spcBef>
                          <a:spcPts val="0"/>
                        </a:spcBef>
                        <a:spcAft>
                          <a:spcPts val="0"/>
                        </a:spcAft>
                        <a:buNone/>
                      </a:pPr>
                      <a:r>
                        <a:rPr b="1" lang="en" sz="1100"/>
                        <a:t>Stars</a:t>
                      </a:r>
                      <a:r>
                        <a:rPr b="1" lang="en" sz="1100"/>
                        <a:t> </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Explorers</a:t>
                      </a:r>
                      <a:endParaRPr b="1" sz="1100">
                        <a:solidFill>
                          <a:schemeClr val="dk1"/>
                        </a:solidFill>
                        <a:highlight>
                          <a:schemeClr val="lt1"/>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$331,438</a:t>
                      </a:r>
                      <a:r>
                        <a:rPr lang="en" sz="1100">
                          <a:highlight>
                            <a:srgbClr val="FFFFFF"/>
                          </a:highlight>
                        </a:rPr>
                        <a:t>.06</a:t>
                      </a:r>
                      <a:endParaRPr sz="1100">
                        <a:solidFill>
                          <a:schemeClr val="dk1"/>
                        </a:solidFill>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20%</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000"/>
                        <a:t>397,725.67</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0%</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$397,725.67</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3325">
                <a:tc vMerge="1"/>
                <a:tc>
                  <a:txBody>
                    <a:bodyPr/>
                    <a:lstStyle/>
                    <a:p>
                      <a:pPr indent="0" lvl="0" marL="0" rtl="0" algn="ctr">
                        <a:spcBef>
                          <a:spcPts val="0"/>
                        </a:spcBef>
                        <a:spcAft>
                          <a:spcPts val="0"/>
                        </a:spcAft>
                        <a:buNone/>
                      </a:pPr>
                      <a:r>
                        <a:rPr b="1" lang="en" sz="1100"/>
                        <a:t>Realists</a:t>
                      </a:r>
                      <a:endParaRPr b="1" sz="1100">
                        <a:solidFill>
                          <a:schemeClr val="dk1"/>
                        </a:solidFill>
                        <a:highlight>
                          <a:schemeClr val="lt1"/>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$632,20</a:t>
                      </a:r>
                      <a:r>
                        <a:rPr lang="en" sz="1100">
                          <a:highlight>
                            <a:srgbClr val="FFFFFF"/>
                          </a:highlight>
                        </a:rPr>
                        <a:t>6.89</a:t>
                      </a:r>
                      <a:endParaRPr sz="1100">
                        <a:solidFill>
                          <a:schemeClr val="dk1"/>
                        </a:solidFill>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20%</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100"/>
                        <a:t>758,648</a:t>
                      </a:r>
                      <a:r>
                        <a:rPr lang="en" sz="1100"/>
                        <a:t>.27</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0%</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100"/>
                        <a:t>758,648.27</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3325">
                <a:tc rowSpan="2">
                  <a:txBody>
                    <a:bodyPr/>
                    <a:lstStyle/>
                    <a:p>
                      <a:pPr indent="0" lvl="0" marL="0" rtl="0" algn="ctr">
                        <a:spcBef>
                          <a:spcPts val="0"/>
                        </a:spcBef>
                        <a:spcAft>
                          <a:spcPts val="0"/>
                        </a:spcAft>
                        <a:buNone/>
                      </a:pPr>
                      <a:r>
                        <a:rPr b="1" lang="en" sz="1100"/>
                        <a:t>Can’t lose</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Explorers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a:t>
                      </a:r>
                      <a:r>
                        <a:rPr lang="en" sz="1100">
                          <a:highlight>
                            <a:srgbClr val="FFFFFF"/>
                          </a:highlight>
                        </a:rPr>
                        <a:t>91,22</a:t>
                      </a:r>
                      <a:r>
                        <a:rPr lang="en" sz="1100">
                          <a:highlight>
                            <a:srgbClr val="FFFFFF"/>
                          </a:highlight>
                        </a:rPr>
                        <a:t>0.56</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20%</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200"/>
                        <a:t>$</a:t>
                      </a:r>
                      <a:r>
                        <a:rPr lang="en" sz="1200">
                          <a:solidFill>
                            <a:srgbClr val="202124"/>
                          </a:solidFill>
                          <a:highlight>
                            <a:srgbClr val="FFFFFF"/>
                          </a:highlight>
                          <a:latin typeface="Roboto"/>
                          <a:ea typeface="Roboto"/>
                          <a:cs typeface="Roboto"/>
                          <a:sym typeface="Roboto"/>
                        </a:rPr>
                        <a:t>109,46</a:t>
                      </a:r>
                      <a:r>
                        <a:rPr lang="en" sz="1200">
                          <a:solidFill>
                            <a:srgbClr val="202124"/>
                          </a:solidFill>
                          <a:highlight>
                            <a:srgbClr val="FFFFFF"/>
                          </a:highlight>
                          <a:latin typeface="Roboto"/>
                          <a:ea typeface="Roboto"/>
                          <a:cs typeface="Roboto"/>
                          <a:sym typeface="Roboto"/>
                        </a:rPr>
                        <a:t>4.67</a:t>
                      </a:r>
                      <a:endParaRPr sz="12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0%</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200"/>
                        <a:t>$</a:t>
                      </a:r>
                      <a:r>
                        <a:rPr lang="en" sz="1200">
                          <a:solidFill>
                            <a:srgbClr val="202124"/>
                          </a:solidFill>
                          <a:highlight>
                            <a:srgbClr val="FFFFFF"/>
                          </a:highlight>
                          <a:latin typeface="Roboto"/>
                          <a:ea typeface="Roboto"/>
                          <a:cs typeface="Roboto"/>
                          <a:sym typeface="Roboto"/>
                        </a:rPr>
                        <a:t>109,464.67</a:t>
                      </a:r>
                      <a:endParaRPr sz="12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3325">
                <a:tc vMerge="1"/>
                <a:tc>
                  <a:txBody>
                    <a:bodyPr/>
                    <a:lstStyle/>
                    <a:p>
                      <a:pPr indent="0" lvl="0" marL="0" rtl="0" algn="ctr">
                        <a:spcBef>
                          <a:spcPts val="0"/>
                        </a:spcBef>
                        <a:spcAft>
                          <a:spcPts val="0"/>
                        </a:spcAft>
                        <a:buNone/>
                      </a:pPr>
                      <a:r>
                        <a:rPr b="1" lang="en" sz="1100"/>
                        <a:t>Realists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a:t>
                      </a:r>
                      <a:r>
                        <a:rPr lang="en" sz="1100">
                          <a:highlight>
                            <a:srgbClr val="FFFFFF"/>
                          </a:highlight>
                        </a:rPr>
                        <a:t>223,238</a:t>
                      </a:r>
                      <a:r>
                        <a:rPr lang="en" sz="1100">
                          <a:highlight>
                            <a:srgbClr val="FFFFFF"/>
                          </a:highlight>
                        </a:rPr>
                        <a:t>.13</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20%</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200">
                          <a:solidFill>
                            <a:srgbClr val="202124"/>
                          </a:solidFill>
                          <a:highlight>
                            <a:srgbClr val="FFFFFF"/>
                          </a:highlight>
                          <a:latin typeface="Roboto"/>
                          <a:ea typeface="Roboto"/>
                          <a:cs typeface="Roboto"/>
                          <a:sym typeface="Roboto"/>
                        </a:rPr>
                        <a:t>267,88</a:t>
                      </a:r>
                      <a:r>
                        <a:rPr lang="en" sz="1200">
                          <a:solidFill>
                            <a:srgbClr val="202124"/>
                          </a:solidFill>
                          <a:highlight>
                            <a:srgbClr val="FFFFFF"/>
                          </a:highlight>
                          <a:latin typeface="Roboto"/>
                          <a:ea typeface="Roboto"/>
                          <a:cs typeface="Roboto"/>
                          <a:sym typeface="Roboto"/>
                        </a:rPr>
                        <a:t>5.75</a:t>
                      </a:r>
                      <a:endParaRPr sz="12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0%</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200">
                          <a:solidFill>
                            <a:srgbClr val="202124"/>
                          </a:solidFill>
                          <a:highlight>
                            <a:srgbClr val="FFFFFF"/>
                          </a:highlight>
                          <a:latin typeface="Roboto"/>
                          <a:ea typeface="Roboto"/>
                          <a:cs typeface="Roboto"/>
                          <a:sym typeface="Roboto"/>
                        </a:rPr>
                        <a:t>267,885.75</a:t>
                      </a:r>
                      <a:endParaRPr sz="12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3325">
                <a:tc>
                  <a:txBody>
                    <a:bodyPr/>
                    <a:lstStyle/>
                    <a:p>
                      <a:pPr indent="0" lvl="0" marL="0" rtl="0" algn="ctr">
                        <a:spcBef>
                          <a:spcPts val="0"/>
                        </a:spcBef>
                        <a:spcAft>
                          <a:spcPts val="0"/>
                        </a:spcAft>
                        <a:buNone/>
                      </a:pPr>
                      <a:r>
                        <a:t/>
                      </a:r>
                      <a:endParaRPr b="1" sz="1100">
                        <a:solidFill>
                          <a:schemeClr val="dk1"/>
                        </a:solidFill>
                        <a:highlight>
                          <a:schemeClr val="lt1"/>
                        </a:highlight>
                      </a:endParaRPr>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highlight>
                            <a:schemeClr val="lt1"/>
                          </a:highlight>
                        </a:rPr>
                        <a:t>TOTAL</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chemeClr val="dk1"/>
                          </a:solidFill>
                          <a:highlight>
                            <a:srgbClr val="FFFFFF"/>
                          </a:highlight>
                          <a:latin typeface="Roboto"/>
                          <a:ea typeface="Roboto"/>
                          <a:cs typeface="Roboto"/>
                          <a:sym typeface="Roboto"/>
                        </a:rPr>
                        <a:t>$</a:t>
                      </a:r>
                      <a:r>
                        <a:rPr lang="en" sz="1100">
                          <a:solidFill>
                            <a:schemeClr val="dk1"/>
                          </a:solidFill>
                          <a:highlight>
                            <a:srgbClr val="FFFFFF"/>
                          </a:highlight>
                          <a:latin typeface="Roboto"/>
                          <a:ea typeface="Roboto"/>
                          <a:cs typeface="Roboto"/>
                          <a:sym typeface="Roboto"/>
                        </a:rPr>
                        <a:t>1,278,103.64</a:t>
                      </a:r>
                      <a:endParaRPr sz="1100">
                        <a:solidFill>
                          <a:schemeClr val="dk1"/>
                        </a:solidFill>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a:t>
                      </a:r>
                      <a:r>
                        <a:rPr lang="en" sz="1100">
                          <a:solidFill>
                            <a:schemeClr val="dk1"/>
                          </a:solidFill>
                          <a:highlight>
                            <a:srgbClr val="FFFFFF"/>
                          </a:highlight>
                          <a:latin typeface="Roboto"/>
                          <a:ea typeface="Roboto"/>
                          <a:cs typeface="Roboto"/>
                          <a:sym typeface="Roboto"/>
                        </a:rPr>
                        <a:t>1,533,724.36</a:t>
                      </a:r>
                      <a:endParaRPr sz="11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a:t>
                      </a:r>
                      <a:r>
                        <a:rPr lang="en" sz="1100">
                          <a:solidFill>
                            <a:schemeClr val="dk1"/>
                          </a:solidFill>
                          <a:highlight>
                            <a:srgbClr val="FFFFFF"/>
                          </a:highlight>
                          <a:latin typeface="Roboto"/>
                          <a:ea typeface="Roboto"/>
                          <a:cs typeface="Roboto"/>
                          <a:sym typeface="Roboto"/>
                        </a:rPr>
                        <a:t>1,533,724.36</a:t>
                      </a:r>
                      <a:endParaRPr sz="11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bl>
          </a:graphicData>
        </a:graphic>
      </p:graphicFrame>
      <p:sp>
        <p:nvSpPr>
          <p:cNvPr id="1570" name="Google Shape;1570;p59"/>
          <p:cNvSpPr/>
          <p:nvPr/>
        </p:nvSpPr>
        <p:spPr>
          <a:xfrm>
            <a:off x="7891125" y="1981100"/>
            <a:ext cx="1119900" cy="5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Current revenue: </a:t>
            </a:r>
            <a:endParaRPr sz="1000"/>
          </a:p>
          <a:p>
            <a:pPr indent="0" lvl="0" marL="0" rtl="0" algn="ctr">
              <a:spcBef>
                <a:spcPts val="0"/>
              </a:spcBef>
              <a:spcAft>
                <a:spcPts val="0"/>
              </a:spcAft>
              <a:buNone/>
            </a:pPr>
            <a:r>
              <a:rPr lang="en" sz="1000">
                <a:solidFill>
                  <a:schemeClr val="dk1"/>
                </a:solidFill>
              </a:rPr>
              <a:t>$</a:t>
            </a:r>
            <a:r>
              <a:rPr lang="en" sz="1100">
                <a:solidFill>
                  <a:schemeClr val="dk1"/>
                </a:solidFill>
                <a:latin typeface="Roboto"/>
                <a:ea typeface="Roboto"/>
                <a:cs typeface="Roboto"/>
                <a:sym typeface="Roboto"/>
              </a:rPr>
              <a:t>1,278,103.64</a:t>
            </a:r>
            <a:endParaRPr sz="1000"/>
          </a:p>
        </p:txBody>
      </p:sp>
      <p:sp>
        <p:nvSpPr>
          <p:cNvPr id="1571" name="Google Shape;1571;p59"/>
          <p:cNvSpPr/>
          <p:nvPr/>
        </p:nvSpPr>
        <p:spPr>
          <a:xfrm>
            <a:off x="7892150" y="686125"/>
            <a:ext cx="1119900" cy="65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Predicted revenue:</a:t>
            </a:r>
            <a:endParaRPr sz="1000"/>
          </a:p>
          <a:p>
            <a:pPr indent="0" lvl="0" marL="0" rtl="0" algn="ctr">
              <a:spcBef>
                <a:spcPts val="0"/>
              </a:spcBef>
              <a:spcAft>
                <a:spcPts val="0"/>
              </a:spcAft>
              <a:buNone/>
            </a:pPr>
            <a:r>
              <a:rPr lang="en" sz="1000">
                <a:solidFill>
                  <a:schemeClr val="dk1"/>
                </a:solidFill>
              </a:rPr>
              <a:t>$1,533,724.36</a:t>
            </a:r>
            <a:endParaRPr sz="1000"/>
          </a:p>
        </p:txBody>
      </p:sp>
      <p:sp>
        <p:nvSpPr>
          <p:cNvPr id="1572" name="Google Shape;1572;p59"/>
          <p:cNvSpPr/>
          <p:nvPr/>
        </p:nvSpPr>
        <p:spPr>
          <a:xfrm>
            <a:off x="7878225" y="3305125"/>
            <a:ext cx="1119900" cy="74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100"/>
              <a:t>revenue:</a:t>
            </a:r>
            <a:endParaRPr sz="1100"/>
          </a:p>
          <a:p>
            <a:pPr indent="0" lvl="0" marL="0" rtl="0" algn="ctr">
              <a:spcBef>
                <a:spcPts val="0"/>
              </a:spcBef>
              <a:spcAft>
                <a:spcPts val="0"/>
              </a:spcAft>
              <a:buNone/>
            </a:pPr>
            <a:r>
              <a:rPr lang="en" sz="1100">
                <a:solidFill>
                  <a:schemeClr val="dk1"/>
                </a:solidFill>
              </a:rPr>
              <a:t>$</a:t>
            </a:r>
            <a:r>
              <a:rPr lang="en" sz="1100">
                <a:solidFill>
                  <a:schemeClr val="dk1"/>
                </a:solidFill>
                <a:latin typeface="Roboto"/>
                <a:ea typeface="Roboto"/>
                <a:cs typeface="Roboto"/>
                <a:sym typeface="Roboto"/>
              </a:rPr>
              <a:t>255,620.72</a:t>
            </a:r>
            <a:endParaRPr sz="1100">
              <a:solidFill>
                <a:schemeClr val="dk1"/>
              </a:solidFill>
            </a:endParaRPr>
          </a:p>
          <a:p>
            <a:pPr indent="0" lvl="0" marL="0" rtl="0" algn="ctr">
              <a:spcBef>
                <a:spcPts val="0"/>
              </a:spcBef>
              <a:spcAft>
                <a:spcPts val="0"/>
              </a:spcAft>
              <a:buNone/>
            </a:pPr>
            <a:r>
              <a:t/>
            </a:r>
            <a:endParaRPr/>
          </a:p>
        </p:txBody>
      </p:sp>
      <p:sp>
        <p:nvSpPr>
          <p:cNvPr id="1573" name="Google Shape;1573;p59"/>
          <p:cNvSpPr txBox="1"/>
          <p:nvPr/>
        </p:nvSpPr>
        <p:spPr>
          <a:xfrm>
            <a:off x="8319000" y="1341025"/>
            <a:ext cx="7914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t>_</a:t>
            </a:r>
            <a:endParaRPr b="1" sz="2200"/>
          </a:p>
        </p:txBody>
      </p:sp>
      <p:sp>
        <p:nvSpPr>
          <p:cNvPr id="1574" name="Google Shape;1574;p59"/>
          <p:cNvSpPr/>
          <p:nvPr/>
        </p:nvSpPr>
        <p:spPr>
          <a:xfrm>
            <a:off x="8360925" y="2717513"/>
            <a:ext cx="261300" cy="428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5" name="Google Shape;1575;p59"/>
          <p:cNvSpPr/>
          <p:nvPr/>
        </p:nvSpPr>
        <p:spPr>
          <a:xfrm>
            <a:off x="8392575" y="3418350"/>
            <a:ext cx="145800" cy="1809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6" name="Google Shape;1576;p59"/>
          <p:cNvSpPr txBox="1"/>
          <p:nvPr/>
        </p:nvSpPr>
        <p:spPr>
          <a:xfrm>
            <a:off x="375563" y="479225"/>
            <a:ext cx="9873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Top 15%</a:t>
            </a:r>
            <a:endParaRPr b="1">
              <a:solidFill>
                <a:schemeClr val="dk1"/>
              </a:solidFill>
            </a:endParaRPr>
          </a:p>
        </p:txBody>
      </p:sp>
      <p:sp>
        <p:nvSpPr>
          <p:cNvPr id="1577" name="Google Shape;1577;p59"/>
          <p:cNvSpPr txBox="1"/>
          <p:nvPr/>
        </p:nvSpPr>
        <p:spPr>
          <a:xfrm>
            <a:off x="1791625" y="3786300"/>
            <a:ext cx="450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 Note that 'Can't Lose Customers' are categorized into two groups: those in the top 15% and those in the remaining 75%.</a:t>
            </a:r>
            <a:endParaRPr/>
          </a:p>
        </p:txBody>
      </p:sp>
      <p:grpSp>
        <p:nvGrpSpPr>
          <p:cNvPr id="1578" name="Google Shape;1578;p59"/>
          <p:cNvGrpSpPr/>
          <p:nvPr/>
        </p:nvGrpSpPr>
        <p:grpSpPr>
          <a:xfrm>
            <a:off x="1494449" y="4604539"/>
            <a:ext cx="6793542" cy="538947"/>
            <a:chOff x="947307" y="4377150"/>
            <a:chExt cx="6300818" cy="538947"/>
          </a:xfrm>
        </p:grpSpPr>
        <p:grpSp>
          <p:nvGrpSpPr>
            <p:cNvPr id="1579" name="Google Shape;1579;p59"/>
            <p:cNvGrpSpPr/>
            <p:nvPr/>
          </p:nvGrpSpPr>
          <p:grpSpPr>
            <a:xfrm>
              <a:off x="947307" y="4382100"/>
              <a:ext cx="1152936" cy="533997"/>
              <a:chOff x="1083025" y="1491248"/>
              <a:chExt cx="1844108" cy="1650177"/>
            </a:xfrm>
          </p:grpSpPr>
          <p:sp>
            <p:nvSpPr>
              <p:cNvPr id="1580" name="Google Shape;1580;p59"/>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581" name="Google Shape;1581;p5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582" name="Google Shape;1582;p5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83" name="Google Shape;1583;p5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584" name="Google Shape;1584;p59"/>
            <p:cNvGrpSpPr/>
            <p:nvPr/>
          </p:nvGrpSpPr>
          <p:grpSpPr>
            <a:xfrm>
              <a:off x="3021771" y="4382169"/>
              <a:ext cx="1437155" cy="533868"/>
              <a:chOff x="811648" y="1491646"/>
              <a:chExt cx="2232300" cy="1649779"/>
            </a:xfrm>
          </p:grpSpPr>
          <p:sp>
            <p:nvSpPr>
              <p:cNvPr id="1585" name="Google Shape;1585;p59"/>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586" name="Google Shape;1586;p5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587" name="Google Shape;1587;p59"/>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88" name="Google Shape;1588;p5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589" name="Google Shape;1589;p59"/>
            <p:cNvGrpSpPr/>
            <p:nvPr/>
          </p:nvGrpSpPr>
          <p:grpSpPr>
            <a:xfrm>
              <a:off x="4319951" y="4382161"/>
              <a:ext cx="1593156" cy="533871"/>
              <a:chOff x="1057173" y="1491638"/>
              <a:chExt cx="2139900" cy="1649787"/>
            </a:xfrm>
          </p:grpSpPr>
          <p:sp>
            <p:nvSpPr>
              <p:cNvPr id="1590" name="Google Shape;1590;p5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591" name="Google Shape;1591;p59"/>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92" name="Google Shape;1592;p59"/>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593" name="Google Shape;1593;p59"/>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1594" name="Google Shape;1594;p59"/>
            <p:cNvGrpSpPr/>
            <p:nvPr/>
          </p:nvGrpSpPr>
          <p:grpSpPr>
            <a:xfrm>
              <a:off x="5433593" y="4377150"/>
              <a:ext cx="1814532" cy="538619"/>
              <a:chOff x="782205" y="1476965"/>
              <a:chExt cx="2354700" cy="1664460"/>
            </a:xfrm>
          </p:grpSpPr>
          <p:sp>
            <p:nvSpPr>
              <p:cNvPr id="1595" name="Google Shape;1595;p5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596" name="Google Shape;1596;p5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597" name="Google Shape;1597;p5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598" name="Google Shape;1598;p59"/>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599" name="Google Shape;1599;p59"/>
            <p:cNvGrpSpPr/>
            <p:nvPr/>
          </p:nvGrpSpPr>
          <p:grpSpPr>
            <a:xfrm>
              <a:off x="1914859" y="4381849"/>
              <a:ext cx="1436932" cy="533974"/>
              <a:chOff x="865157" y="1491321"/>
              <a:chExt cx="2232300" cy="1650104"/>
            </a:xfrm>
          </p:grpSpPr>
          <p:sp>
            <p:nvSpPr>
              <p:cNvPr id="1600" name="Google Shape;1600;p59"/>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601" name="Google Shape;1601;p5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602" name="Google Shape;1602;p59"/>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03" name="Google Shape;1603;p5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60"/>
          <p:cNvSpPr txBox="1"/>
          <p:nvPr>
            <p:ph idx="4294967295" type="title"/>
          </p:nvPr>
        </p:nvSpPr>
        <p:spPr>
          <a:xfrm>
            <a:off x="154041" y="-694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Business Value</a:t>
            </a:r>
            <a:endParaRPr/>
          </a:p>
        </p:txBody>
      </p:sp>
      <p:sp>
        <p:nvSpPr>
          <p:cNvPr id="1609" name="Google Shape;1609;p60"/>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610" name="Google Shape;1610;p60"/>
          <p:cNvPicPr preferRelativeResize="0"/>
          <p:nvPr/>
        </p:nvPicPr>
        <p:blipFill>
          <a:blip r:embed="rId3">
            <a:alphaModFix/>
          </a:blip>
          <a:stretch>
            <a:fillRect/>
          </a:stretch>
        </p:blipFill>
        <p:spPr>
          <a:xfrm>
            <a:off x="155720" y="4444752"/>
            <a:ext cx="598723" cy="523874"/>
          </a:xfrm>
          <a:prstGeom prst="rect">
            <a:avLst/>
          </a:prstGeom>
          <a:noFill/>
          <a:ln>
            <a:noFill/>
          </a:ln>
        </p:spPr>
      </p:pic>
      <p:sp>
        <p:nvSpPr>
          <p:cNvPr id="1611" name="Google Shape;1611;p60"/>
          <p:cNvSpPr/>
          <p:nvPr/>
        </p:nvSpPr>
        <p:spPr>
          <a:xfrm>
            <a:off x="1494402" y="4923074"/>
            <a:ext cx="1181100" cy="465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0"/>
          <p:cNvSpPr/>
          <p:nvPr/>
        </p:nvSpPr>
        <p:spPr>
          <a:xfrm flipH="1">
            <a:off x="1494407" y="4881271"/>
            <a:ext cx="1181100" cy="465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13" name="Google Shape;1613;p60"/>
          <p:cNvSpPr/>
          <p:nvPr/>
        </p:nvSpPr>
        <p:spPr>
          <a:xfrm>
            <a:off x="7916325" y="1981100"/>
            <a:ext cx="1041000" cy="5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Current revenue: </a:t>
            </a:r>
            <a:endParaRPr sz="1000"/>
          </a:p>
          <a:p>
            <a:pPr indent="0" lvl="0" marL="0" rtl="0" algn="ctr">
              <a:spcBef>
                <a:spcPts val="0"/>
              </a:spcBef>
              <a:spcAft>
                <a:spcPts val="0"/>
              </a:spcAft>
              <a:buNone/>
            </a:pPr>
            <a:r>
              <a:rPr lang="en" sz="1000">
                <a:solidFill>
                  <a:schemeClr val="dk1"/>
                </a:solidFill>
              </a:rPr>
              <a:t>$</a:t>
            </a:r>
            <a:r>
              <a:rPr lang="en" sz="1100">
                <a:solidFill>
                  <a:schemeClr val="dk1"/>
                </a:solidFill>
                <a:latin typeface="Roboto"/>
                <a:ea typeface="Roboto"/>
                <a:cs typeface="Roboto"/>
                <a:sym typeface="Roboto"/>
              </a:rPr>
              <a:t>7214021.43</a:t>
            </a:r>
            <a:endParaRPr sz="1000"/>
          </a:p>
        </p:txBody>
      </p:sp>
      <p:sp>
        <p:nvSpPr>
          <p:cNvPr id="1614" name="Google Shape;1614;p60"/>
          <p:cNvSpPr/>
          <p:nvPr/>
        </p:nvSpPr>
        <p:spPr>
          <a:xfrm>
            <a:off x="7916325" y="686125"/>
            <a:ext cx="1095900" cy="65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Predicted revenue:</a:t>
            </a:r>
            <a:endParaRPr sz="1000"/>
          </a:p>
          <a:p>
            <a:pPr indent="0" lvl="0" marL="0" rtl="0" algn="ctr">
              <a:spcBef>
                <a:spcPts val="0"/>
              </a:spcBef>
              <a:spcAft>
                <a:spcPts val="0"/>
              </a:spcAft>
              <a:buNone/>
            </a:pPr>
            <a:r>
              <a:rPr lang="en" sz="1000">
                <a:solidFill>
                  <a:schemeClr val="dk1"/>
                </a:solidFill>
              </a:rPr>
              <a:t>$</a:t>
            </a:r>
            <a:r>
              <a:rPr lang="en" sz="1100">
                <a:solidFill>
                  <a:schemeClr val="dk1"/>
                </a:solidFill>
                <a:latin typeface="Roboto"/>
                <a:ea typeface="Roboto"/>
                <a:cs typeface="Roboto"/>
                <a:sym typeface="Roboto"/>
              </a:rPr>
              <a:t>7,324,239.66</a:t>
            </a:r>
            <a:endParaRPr sz="1000"/>
          </a:p>
        </p:txBody>
      </p:sp>
      <p:sp>
        <p:nvSpPr>
          <p:cNvPr id="1615" name="Google Shape;1615;p60"/>
          <p:cNvSpPr/>
          <p:nvPr/>
        </p:nvSpPr>
        <p:spPr>
          <a:xfrm>
            <a:off x="7902225" y="3305125"/>
            <a:ext cx="1095900" cy="74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100"/>
              <a:t>revenue:</a:t>
            </a:r>
            <a:endParaRPr sz="1100"/>
          </a:p>
          <a:p>
            <a:pPr indent="0" lvl="0" marL="0" rtl="0" algn="ctr">
              <a:spcBef>
                <a:spcPts val="0"/>
              </a:spcBef>
              <a:spcAft>
                <a:spcPts val="0"/>
              </a:spcAft>
              <a:buNone/>
            </a:pPr>
            <a:r>
              <a:rPr lang="en" sz="1100">
                <a:solidFill>
                  <a:schemeClr val="dk1"/>
                </a:solidFill>
              </a:rPr>
              <a:t>$</a:t>
            </a:r>
            <a:r>
              <a:rPr lang="en" sz="1100">
                <a:solidFill>
                  <a:schemeClr val="dk1"/>
                </a:solidFill>
                <a:latin typeface="Roboto"/>
                <a:ea typeface="Roboto"/>
                <a:cs typeface="Roboto"/>
                <a:sym typeface="Roboto"/>
              </a:rPr>
              <a:t>110218.23</a:t>
            </a:r>
            <a:endParaRPr sz="1100">
              <a:solidFill>
                <a:schemeClr val="dk1"/>
              </a:solidFill>
            </a:endParaRPr>
          </a:p>
          <a:p>
            <a:pPr indent="0" lvl="0" marL="0" rtl="0" algn="ctr">
              <a:spcBef>
                <a:spcPts val="0"/>
              </a:spcBef>
              <a:spcAft>
                <a:spcPts val="0"/>
              </a:spcAft>
              <a:buNone/>
            </a:pPr>
            <a:r>
              <a:t/>
            </a:r>
            <a:endParaRPr/>
          </a:p>
        </p:txBody>
      </p:sp>
      <p:sp>
        <p:nvSpPr>
          <p:cNvPr id="1616" name="Google Shape;1616;p60"/>
          <p:cNvSpPr txBox="1"/>
          <p:nvPr/>
        </p:nvSpPr>
        <p:spPr>
          <a:xfrm>
            <a:off x="8319000" y="1341025"/>
            <a:ext cx="7914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t>_</a:t>
            </a:r>
            <a:endParaRPr b="1" sz="2200"/>
          </a:p>
        </p:txBody>
      </p:sp>
      <p:sp>
        <p:nvSpPr>
          <p:cNvPr id="1617" name="Google Shape;1617;p60"/>
          <p:cNvSpPr/>
          <p:nvPr/>
        </p:nvSpPr>
        <p:spPr>
          <a:xfrm>
            <a:off x="8360925" y="2717513"/>
            <a:ext cx="261300" cy="428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8" name="Google Shape;1618;p60"/>
          <p:cNvSpPr/>
          <p:nvPr/>
        </p:nvSpPr>
        <p:spPr>
          <a:xfrm>
            <a:off x="8392575" y="3418350"/>
            <a:ext cx="145800" cy="1809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9" name="Google Shape;1619;p60"/>
          <p:cNvSpPr/>
          <p:nvPr/>
        </p:nvSpPr>
        <p:spPr>
          <a:xfrm>
            <a:off x="2675500" y="4283650"/>
            <a:ext cx="4563600" cy="2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 </a:t>
            </a:r>
            <a:r>
              <a:rPr lang="en" sz="1000"/>
              <a:t>Note that 'Can't Lose Customers' are categorized into two groups: those in the top 15% and those in the remaining 75%.</a:t>
            </a:r>
            <a:endParaRPr sz="1000"/>
          </a:p>
        </p:txBody>
      </p:sp>
      <p:sp>
        <p:nvSpPr>
          <p:cNvPr id="1620" name="Google Shape;1620;p60"/>
          <p:cNvSpPr txBox="1"/>
          <p:nvPr/>
        </p:nvSpPr>
        <p:spPr>
          <a:xfrm>
            <a:off x="262224" y="479225"/>
            <a:ext cx="29016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Remaining customers</a:t>
            </a:r>
            <a:endParaRPr b="1">
              <a:solidFill>
                <a:schemeClr val="dk1"/>
              </a:solidFill>
            </a:endParaRPr>
          </a:p>
        </p:txBody>
      </p:sp>
      <p:graphicFrame>
        <p:nvGraphicFramePr>
          <p:cNvPr id="1621" name="Google Shape;1621;p60"/>
          <p:cNvGraphicFramePr/>
          <p:nvPr/>
        </p:nvGraphicFramePr>
        <p:xfrm>
          <a:off x="364225" y="1056638"/>
          <a:ext cx="3000000" cy="3000000"/>
        </p:xfrm>
        <a:graphic>
          <a:graphicData uri="http://schemas.openxmlformats.org/drawingml/2006/table">
            <a:tbl>
              <a:tblPr>
                <a:noFill/>
                <a:tableStyleId>{F16A12D2-0BE0-4BEC-BB9B-3A04350568CB}</a:tableStyleId>
              </a:tblPr>
              <a:tblGrid>
                <a:gridCol w="853600"/>
                <a:gridCol w="1013050"/>
                <a:gridCol w="1121350"/>
                <a:gridCol w="767000"/>
                <a:gridCol w="1091650"/>
                <a:gridCol w="729875"/>
                <a:gridCol w="1151375"/>
              </a:tblGrid>
              <a:tr h="548225">
                <a:tc>
                  <a:txBody>
                    <a:bodyPr/>
                    <a:lstStyle/>
                    <a:p>
                      <a:pPr indent="0" lvl="0" marL="0" rtl="0" algn="ctr">
                        <a:spcBef>
                          <a:spcPts val="0"/>
                        </a:spcBef>
                        <a:spcAft>
                          <a:spcPts val="0"/>
                        </a:spcAft>
                        <a:buNone/>
                      </a:pPr>
                      <a:r>
                        <a:rPr b="1" lang="en" sz="1100"/>
                        <a:t>Group</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SUBGROUP</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b="1" lang="en" sz="1000"/>
                        <a:t>Current Revenue</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b="1" lang="en" sz="1000"/>
                        <a:t>% Increase*</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b="1" lang="en" sz="1000"/>
                        <a:t>Estimated revenue </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l">
                        <a:spcBef>
                          <a:spcPts val="0"/>
                        </a:spcBef>
                        <a:spcAft>
                          <a:spcPts val="0"/>
                        </a:spcAft>
                        <a:buNone/>
                      </a:pPr>
                      <a:r>
                        <a:rPr b="1" lang="en" sz="1000"/>
                        <a:t>Discount</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000"/>
                        <a:t>Revenue</a:t>
                      </a:r>
                      <a:endParaRPr b="1" sz="1000"/>
                    </a:p>
                    <a:p>
                      <a:pPr indent="0" lvl="0" marL="0" rtl="0" algn="ctr">
                        <a:spcBef>
                          <a:spcPts val="0"/>
                        </a:spcBef>
                        <a:spcAft>
                          <a:spcPts val="0"/>
                        </a:spcAft>
                        <a:buNone/>
                      </a:pPr>
                      <a:r>
                        <a:rPr b="1" lang="en" sz="1000"/>
                        <a:t>After discount</a:t>
                      </a:r>
                      <a:endParaRPr b="1"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11225">
                <a:tc rowSpan="2">
                  <a:txBody>
                    <a:bodyPr/>
                    <a:lstStyle/>
                    <a:p>
                      <a:pPr indent="0" lvl="0" marL="0" rtl="0" algn="ctr">
                        <a:spcBef>
                          <a:spcPts val="0"/>
                        </a:spcBef>
                        <a:spcAft>
                          <a:spcPts val="0"/>
                        </a:spcAft>
                        <a:buNone/>
                      </a:pPr>
                      <a:r>
                        <a:rPr b="1" lang="en" sz="1100"/>
                        <a:t>Can’t lose</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Explorers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a:t>
                      </a:r>
                      <a:r>
                        <a:rPr lang="en" sz="1100">
                          <a:highlight>
                            <a:srgbClr val="FFFFFF"/>
                          </a:highlight>
                        </a:rPr>
                        <a:t>1,333,004.03</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5</a:t>
                      </a:r>
                      <a:r>
                        <a:rPr lang="en" sz="1000"/>
                        <a:t>%</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100">
                          <a:solidFill>
                            <a:srgbClr val="202124"/>
                          </a:solidFill>
                          <a:highlight>
                            <a:srgbClr val="FFFFFF"/>
                          </a:highlight>
                          <a:latin typeface="Roboto"/>
                          <a:ea typeface="Roboto"/>
                          <a:cs typeface="Roboto"/>
                          <a:sym typeface="Roboto"/>
                        </a:rPr>
                        <a:t>1399654.23</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3</a:t>
                      </a:r>
                      <a:r>
                        <a:rPr lang="en" sz="1000"/>
                        <a:t>%</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100"/>
                        <a:t>$</a:t>
                      </a:r>
                      <a:r>
                        <a:rPr lang="en" sz="1100">
                          <a:solidFill>
                            <a:srgbClr val="202124"/>
                          </a:solidFill>
                          <a:highlight>
                            <a:srgbClr val="FFFFFF"/>
                          </a:highlight>
                          <a:latin typeface="Roboto"/>
                          <a:ea typeface="Roboto"/>
                          <a:cs typeface="Roboto"/>
                          <a:sym typeface="Roboto"/>
                        </a:rPr>
                        <a:t>1357664.60</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61800">
                <a:tc vMerge="1"/>
                <a:tc>
                  <a:txBody>
                    <a:bodyPr/>
                    <a:lstStyle/>
                    <a:p>
                      <a:pPr indent="0" lvl="0" marL="0" rtl="0" algn="ctr">
                        <a:spcBef>
                          <a:spcPts val="0"/>
                        </a:spcBef>
                        <a:spcAft>
                          <a:spcPts val="0"/>
                        </a:spcAft>
                        <a:buNone/>
                      </a:pPr>
                      <a:r>
                        <a:rPr b="1" lang="en" sz="1100"/>
                        <a:t>Realists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a:t>
                      </a:r>
                      <a:r>
                        <a:rPr lang="en" sz="1100">
                          <a:highlight>
                            <a:srgbClr val="FFFFFF"/>
                          </a:highlight>
                        </a:rPr>
                        <a:t>3,263,373.14</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5</a:t>
                      </a:r>
                      <a:r>
                        <a:rPr lang="en" sz="1000"/>
                        <a:t>%</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100"/>
                        <a:t>$</a:t>
                      </a:r>
                      <a:r>
                        <a:rPr lang="en" sz="1100">
                          <a:solidFill>
                            <a:srgbClr val="202124"/>
                          </a:solidFill>
                          <a:highlight>
                            <a:srgbClr val="FFFFFF"/>
                          </a:highlight>
                          <a:latin typeface="Roboto"/>
                          <a:ea typeface="Roboto"/>
                          <a:cs typeface="Roboto"/>
                          <a:sym typeface="Roboto"/>
                        </a:rPr>
                        <a:t>3426541.79</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3</a:t>
                      </a:r>
                      <a:r>
                        <a:rPr lang="en" sz="1000"/>
                        <a:t>%</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100"/>
                        <a:t>$</a:t>
                      </a:r>
                      <a:r>
                        <a:rPr lang="en" sz="1100">
                          <a:solidFill>
                            <a:srgbClr val="202124"/>
                          </a:solidFill>
                          <a:highlight>
                            <a:srgbClr val="FFFFFF"/>
                          </a:highlight>
                          <a:latin typeface="Roboto"/>
                          <a:ea typeface="Roboto"/>
                          <a:cs typeface="Roboto"/>
                          <a:sym typeface="Roboto"/>
                        </a:rPr>
                        <a:t>3323745.53</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22225">
                <a:tc rowSpan="2">
                  <a:txBody>
                    <a:bodyPr/>
                    <a:lstStyle/>
                    <a:p>
                      <a:pPr indent="0" lvl="0" marL="0" rtl="0" algn="ctr">
                        <a:spcBef>
                          <a:spcPts val="0"/>
                        </a:spcBef>
                        <a:spcAft>
                          <a:spcPts val="0"/>
                        </a:spcAft>
                        <a:buNone/>
                      </a:pPr>
                      <a:r>
                        <a:rPr b="1" lang="en" sz="1100"/>
                        <a:t>At Risk </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Explorers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$636,092.51</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3</a:t>
                      </a:r>
                      <a:r>
                        <a:rPr lang="en" sz="1000"/>
                        <a:t>%</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100">
                          <a:solidFill>
                            <a:srgbClr val="202124"/>
                          </a:solidFill>
                          <a:highlight>
                            <a:srgbClr val="FFFFFF"/>
                          </a:highlight>
                          <a:latin typeface="Roboto"/>
                          <a:ea typeface="Roboto"/>
                          <a:cs typeface="Roboto"/>
                          <a:sym typeface="Roboto"/>
                        </a:rPr>
                        <a:t>655175.28</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2</a:t>
                      </a:r>
                      <a:r>
                        <a:rPr lang="en" sz="1000"/>
                        <a:t>%</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100">
                          <a:solidFill>
                            <a:srgbClr val="202124"/>
                          </a:solidFill>
                          <a:highlight>
                            <a:srgbClr val="FFFFFF"/>
                          </a:highlight>
                          <a:latin typeface="Roboto"/>
                          <a:ea typeface="Roboto"/>
                          <a:cs typeface="Roboto"/>
                          <a:sym typeface="Roboto"/>
                        </a:rPr>
                        <a:t>642071.77</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11225">
                <a:tc vMerge="1"/>
                <a:tc>
                  <a:txBody>
                    <a:bodyPr/>
                    <a:lstStyle/>
                    <a:p>
                      <a:pPr indent="0" lvl="0" marL="0" rtl="0" algn="ctr">
                        <a:spcBef>
                          <a:spcPts val="0"/>
                        </a:spcBef>
                        <a:spcAft>
                          <a:spcPts val="0"/>
                        </a:spcAft>
                        <a:buNone/>
                      </a:pPr>
                      <a:r>
                        <a:rPr b="1" lang="en" sz="1100"/>
                        <a:t>Realists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$532,891.85</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3</a:t>
                      </a:r>
                      <a:r>
                        <a:rPr lang="en" sz="1000"/>
                        <a:t>%</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100">
                          <a:solidFill>
                            <a:srgbClr val="202124"/>
                          </a:solidFill>
                          <a:highlight>
                            <a:srgbClr val="FFFFFF"/>
                          </a:highlight>
                          <a:latin typeface="Roboto"/>
                          <a:ea typeface="Roboto"/>
                          <a:cs typeface="Roboto"/>
                          <a:sym typeface="Roboto"/>
                        </a:rPr>
                        <a:t>548878.60</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2</a:t>
                      </a:r>
                      <a:r>
                        <a:rPr lang="en" sz="1000"/>
                        <a:t>%</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100">
                          <a:solidFill>
                            <a:srgbClr val="202124"/>
                          </a:solidFill>
                          <a:highlight>
                            <a:srgbClr val="FFFFFF"/>
                          </a:highlight>
                          <a:latin typeface="Roboto"/>
                          <a:ea typeface="Roboto"/>
                          <a:cs typeface="Roboto"/>
                          <a:sym typeface="Roboto"/>
                        </a:rPr>
                        <a:t>537901.02</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00200">
                <a:tc rowSpan="2">
                  <a:txBody>
                    <a:bodyPr/>
                    <a:lstStyle/>
                    <a:p>
                      <a:pPr indent="0" lvl="0" marL="0" rtl="0" algn="ctr">
                        <a:spcBef>
                          <a:spcPts val="0"/>
                        </a:spcBef>
                        <a:spcAft>
                          <a:spcPts val="0"/>
                        </a:spcAft>
                        <a:buNone/>
                      </a:pPr>
                      <a:r>
                        <a:rPr b="1" lang="en" sz="1100"/>
                        <a:t>Lost Clients</a:t>
                      </a:r>
                      <a:endParaRPr b="1" sz="1100"/>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Explorers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 $</a:t>
                      </a:r>
                      <a:r>
                        <a:rPr lang="en" sz="1100">
                          <a:highlight>
                            <a:schemeClr val="lt1"/>
                          </a:highlight>
                        </a:rPr>
                        <a:t>947,145.14</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highlight>
                            <a:srgbClr val="FFFFFF"/>
                          </a:highlight>
                        </a:rPr>
                        <a:t>2</a:t>
                      </a:r>
                      <a:r>
                        <a:rPr lang="en" sz="1000">
                          <a:highlight>
                            <a:srgbClr val="FFFFFF"/>
                          </a:highlight>
                        </a:rPr>
                        <a:t>%</a:t>
                      </a:r>
                      <a:endParaRPr sz="10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100">
                          <a:solidFill>
                            <a:srgbClr val="202124"/>
                          </a:solidFill>
                          <a:highlight>
                            <a:srgbClr val="FFFFFF"/>
                          </a:highlight>
                          <a:latin typeface="Roboto"/>
                          <a:ea typeface="Roboto"/>
                          <a:cs typeface="Roboto"/>
                          <a:sym typeface="Roboto"/>
                        </a:rPr>
                        <a:t>966088.04</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1%</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100">
                          <a:solidFill>
                            <a:srgbClr val="202124"/>
                          </a:solidFill>
                          <a:highlight>
                            <a:srgbClr val="FFFFFF"/>
                          </a:highlight>
                          <a:latin typeface="Roboto"/>
                          <a:ea typeface="Roboto"/>
                          <a:cs typeface="Roboto"/>
                          <a:sym typeface="Roboto"/>
                        </a:rPr>
                        <a:t>956427.15</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00200">
                <a:tc vMerge="1"/>
                <a:tc>
                  <a:txBody>
                    <a:bodyPr/>
                    <a:lstStyle/>
                    <a:p>
                      <a:pPr indent="0" lvl="0" marL="0" rtl="0" algn="ctr">
                        <a:spcBef>
                          <a:spcPts val="0"/>
                        </a:spcBef>
                        <a:spcAft>
                          <a:spcPts val="0"/>
                        </a:spcAft>
                        <a:buNone/>
                      </a:pPr>
                      <a:r>
                        <a:rPr b="1" lang="en" sz="1100"/>
                        <a:t>Realists</a:t>
                      </a:r>
                      <a:endParaRPr b="1"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highlight>
                            <a:srgbClr val="FFFFFF"/>
                          </a:highlight>
                        </a:rPr>
                        <a:t> $501,514.76</a:t>
                      </a:r>
                      <a:endParaRPr sz="11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highlight>
                            <a:srgbClr val="FFFFFF"/>
                          </a:highlight>
                        </a:rPr>
                        <a:t>2</a:t>
                      </a:r>
                      <a:r>
                        <a:rPr lang="en" sz="1000">
                          <a:highlight>
                            <a:srgbClr val="FFFFFF"/>
                          </a:highlight>
                        </a:rPr>
                        <a:t>%</a:t>
                      </a:r>
                      <a:endParaRPr sz="1000">
                        <a:highlight>
                          <a:srgbClr val="FFFFFF"/>
                        </a:highlight>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100">
                          <a:solidFill>
                            <a:srgbClr val="202124"/>
                          </a:solidFill>
                          <a:highlight>
                            <a:srgbClr val="FFFFFF"/>
                          </a:highlight>
                          <a:latin typeface="Roboto"/>
                          <a:ea typeface="Roboto"/>
                          <a:cs typeface="Roboto"/>
                          <a:sym typeface="Roboto"/>
                        </a:rPr>
                        <a:t>511545.05</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1%</a:t>
                      </a:r>
                      <a:endParaRPr sz="10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t>$</a:t>
                      </a:r>
                      <a:r>
                        <a:rPr lang="en" sz="1100">
                          <a:solidFill>
                            <a:srgbClr val="202124"/>
                          </a:solidFill>
                          <a:highlight>
                            <a:srgbClr val="FFFFFF"/>
                          </a:highlight>
                          <a:latin typeface="Roboto"/>
                          <a:ea typeface="Roboto"/>
                          <a:cs typeface="Roboto"/>
                          <a:sym typeface="Roboto"/>
                        </a:rPr>
                        <a:t>506429.59</a:t>
                      </a:r>
                      <a:endParaRPr sz="1100"/>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r h="300200">
                <a:tc>
                  <a:txBody>
                    <a:bodyPr/>
                    <a:lstStyle/>
                    <a:p>
                      <a:pPr indent="0" lvl="0" marL="0" rtl="0" algn="ctr">
                        <a:spcBef>
                          <a:spcPts val="0"/>
                        </a:spcBef>
                        <a:spcAft>
                          <a:spcPts val="0"/>
                        </a:spcAft>
                        <a:buNone/>
                      </a:pPr>
                      <a:r>
                        <a:t/>
                      </a:r>
                      <a:endParaRPr b="1" sz="1100">
                        <a:solidFill>
                          <a:schemeClr val="dk1"/>
                        </a:solidFill>
                        <a:highlight>
                          <a:schemeClr val="lt1"/>
                        </a:highlight>
                      </a:endParaRPr>
                    </a:p>
                  </a:txBody>
                  <a:tcPr marT="91425" marB="91425" marR="91425" marL="91425" anchor="ctr">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highlight>
                            <a:schemeClr val="lt1"/>
                          </a:highlight>
                        </a:rPr>
                        <a:t>TOTAL</a:t>
                      </a:r>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highlight>
                            <a:srgbClr val="FFFFFF"/>
                          </a:highlight>
                          <a:latin typeface="Roboto"/>
                          <a:ea typeface="Roboto"/>
                          <a:cs typeface="Roboto"/>
                          <a:sym typeface="Roboto"/>
                        </a:rPr>
                        <a:t>$7,214,021.43</a:t>
                      </a:r>
                      <a:endParaRPr sz="11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a:t>
                      </a:r>
                      <a:r>
                        <a:rPr lang="en" sz="1100">
                          <a:solidFill>
                            <a:schemeClr val="dk1"/>
                          </a:solidFill>
                          <a:highlight>
                            <a:srgbClr val="FFFFFF"/>
                          </a:highlight>
                          <a:latin typeface="Roboto"/>
                          <a:ea typeface="Roboto"/>
                          <a:cs typeface="Roboto"/>
                          <a:sym typeface="Roboto"/>
                        </a:rPr>
                        <a:t>7,507,882.99</a:t>
                      </a:r>
                      <a:endParaRPr sz="11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rPr>
                        <a:t>$</a:t>
                      </a:r>
                      <a:r>
                        <a:rPr lang="en" sz="1100">
                          <a:solidFill>
                            <a:schemeClr val="dk1"/>
                          </a:solidFill>
                          <a:highlight>
                            <a:srgbClr val="FFFFFF"/>
                          </a:highlight>
                          <a:latin typeface="Roboto"/>
                          <a:ea typeface="Roboto"/>
                          <a:cs typeface="Roboto"/>
                          <a:sym typeface="Roboto"/>
                        </a:rPr>
                        <a:t>7,324,239.66</a:t>
                      </a:r>
                      <a:endParaRPr sz="1100">
                        <a:solidFill>
                          <a:schemeClr val="dk1"/>
                        </a:solidFill>
                      </a:endParaRPr>
                    </a:p>
                  </a:txBody>
                  <a:tcPr marT="91425" marB="91425" marR="91425" marL="91425">
                    <a:lnL cap="flat" cmpd="sng" w="9525">
                      <a:solidFill>
                        <a:srgbClr val="060607"/>
                      </a:solidFill>
                      <a:prstDash val="solid"/>
                      <a:round/>
                      <a:headEnd len="sm" w="sm" type="none"/>
                      <a:tailEnd len="sm" w="sm" type="none"/>
                    </a:lnL>
                    <a:lnR cap="flat" cmpd="sng" w="9525">
                      <a:solidFill>
                        <a:srgbClr val="060607"/>
                      </a:solidFill>
                      <a:prstDash val="solid"/>
                      <a:round/>
                      <a:headEnd len="sm" w="sm" type="none"/>
                      <a:tailEnd len="sm" w="sm" type="none"/>
                    </a:lnR>
                    <a:lnT cap="flat" cmpd="sng" w="9525">
                      <a:solidFill>
                        <a:srgbClr val="060607"/>
                      </a:solidFill>
                      <a:prstDash val="solid"/>
                      <a:round/>
                      <a:headEnd len="sm" w="sm" type="none"/>
                      <a:tailEnd len="sm" w="sm" type="none"/>
                    </a:lnT>
                    <a:lnB cap="flat" cmpd="sng" w="9525">
                      <a:solidFill>
                        <a:srgbClr val="060607"/>
                      </a:solidFill>
                      <a:prstDash val="solid"/>
                      <a:round/>
                      <a:headEnd len="sm" w="sm" type="none"/>
                      <a:tailEnd len="sm" w="sm" type="none"/>
                    </a:lnB>
                  </a:tcPr>
                </a:tc>
              </a:tr>
            </a:tbl>
          </a:graphicData>
        </a:graphic>
      </p:graphicFrame>
      <p:grpSp>
        <p:nvGrpSpPr>
          <p:cNvPr id="1622" name="Google Shape;1622;p60"/>
          <p:cNvGrpSpPr/>
          <p:nvPr/>
        </p:nvGrpSpPr>
        <p:grpSpPr>
          <a:xfrm>
            <a:off x="1494449" y="4604539"/>
            <a:ext cx="6793542" cy="538947"/>
            <a:chOff x="947307" y="4377150"/>
            <a:chExt cx="6300818" cy="538947"/>
          </a:xfrm>
        </p:grpSpPr>
        <p:grpSp>
          <p:nvGrpSpPr>
            <p:cNvPr id="1623" name="Google Shape;1623;p60"/>
            <p:cNvGrpSpPr/>
            <p:nvPr/>
          </p:nvGrpSpPr>
          <p:grpSpPr>
            <a:xfrm>
              <a:off x="947307" y="4382100"/>
              <a:ext cx="1152936" cy="533997"/>
              <a:chOff x="1083025" y="1491248"/>
              <a:chExt cx="1844108" cy="1650177"/>
            </a:xfrm>
          </p:grpSpPr>
          <p:sp>
            <p:nvSpPr>
              <p:cNvPr id="1624" name="Google Shape;1624;p60"/>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625" name="Google Shape;1625;p6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626" name="Google Shape;1626;p6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27" name="Google Shape;1627;p6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628" name="Google Shape;1628;p60"/>
            <p:cNvGrpSpPr/>
            <p:nvPr/>
          </p:nvGrpSpPr>
          <p:grpSpPr>
            <a:xfrm>
              <a:off x="3021771" y="4382169"/>
              <a:ext cx="1437155" cy="533868"/>
              <a:chOff x="811648" y="1491646"/>
              <a:chExt cx="2232300" cy="1649779"/>
            </a:xfrm>
          </p:grpSpPr>
          <p:sp>
            <p:nvSpPr>
              <p:cNvPr id="1629" name="Google Shape;1629;p60"/>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630" name="Google Shape;1630;p6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631" name="Google Shape;1631;p60"/>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32" name="Google Shape;1632;p6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633" name="Google Shape;1633;p60"/>
            <p:cNvGrpSpPr/>
            <p:nvPr/>
          </p:nvGrpSpPr>
          <p:grpSpPr>
            <a:xfrm>
              <a:off x="4319951" y="4382161"/>
              <a:ext cx="1593156" cy="533871"/>
              <a:chOff x="1057173" y="1491638"/>
              <a:chExt cx="2139900" cy="1649787"/>
            </a:xfrm>
          </p:grpSpPr>
          <p:sp>
            <p:nvSpPr>
              <p:cNvPr id="1634" name="Google Shape;1634;p6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635" name="Google Shape;1635;p60"/>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36" name="Google Shape;1636;p60"/>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637" name="Google Shape;1637;p60"/>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1638" name="Google Shape;1638;p60"/>
            <p:cNvGrpSpPr/>
            <p:nvPr/>
          </p:nvGrpSpPr>
          <p:grpSpPr>
            <a:xfrm>
              <a:off x="5433593" y="4377150"/>
              <a:ext cx="1814532" cy="538619"/>
              <a:chOff x="782205" y="1476965"/>
              <a:chExt cx="2354700" cy="1664460"/>
            </a:xfrm>
          </p:grpSpPr>
          <p:sp>
            <p:nvSpPr>
              <p:cNvPr id="1639" name="Google Shape;1639;p6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640" name="Google Shape;1640;p6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41" name="Google Shape;1641;p6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642" name="Google Shape;1642;p60"/>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643" name="Google Shape;1643;p60"/>
            <p:cNvGrpSpPr/>
            <p:nvPr/>
          </p:nvGrpSpPr>
          <p:grpSpPr>
            <a:xfrm>
              <a:off x="1914859" y="4381849"/>
              <a:ext cx="1436932" cy="533974"/>
              <a:chOff x="865157" y="1491321"/>
              <a:chExt cx="2232300" cy="1650104"/>
            </a:xfrm>
          </p:grpSpPr>
          <p:sp>
            <p:nvSpPr>
              <p:cNvPr id="1644" name="Google Shape;1644;p60"/>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645" name="Google Shape;1645;p6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646" name="Google Shape;1646;p60"/>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47" name="Google Shape;1647;p6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61"/>
          <p:cNvSpPr txBox="1"/>
          <p:nvPr>
            <p:ph idx="4294967295" type="title"/>
          </p:nvPr>
        </p:nvSpPr>
        <p:spPr>
          <a:xfrm>
            <a:off x="154041" y="-153750"/>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Business Value</a:t>
            </a:r>
            <a:endParaRPr/>
          </a:p>
        </p:txBody>
      </p:sp>
      <p:sp>
        <p:nvSpPr>
          <p:cNvPr id="1653" name="Google Shape;1653;p61"/>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654" name="Google Shape;1654;p61"/>
          <p:cNvPicPr preferRelativeResize="0"/>
          <p:nvPr/>
        </p:nvPicPr>
        <p:blipFill>
          <a:blip r:embed="rId3">
            <a:alphaModFix/>
          </a:blip>
          <a:stretch>
            <a:fillRect/>
          </a:stretch>
        </p:blipFill>
        <p:spPr>
          <a:xfrm>
            <a:off x="155720" y="4444752"/>
            <a:ext cx="598723" cy="523874"/>
          </a:xfrm>
          <a:prstGeom prst="rect">
            <a:avLst/>
          </a:prstGeom>
          <a:noFill/>
          <a:ln>
            <a:noFill/>
          </a:ln>
        </p:spPr>
      </p:pic>
      <p:sp>
        <p:nvSpPr>
          <p:cNvPr id="1655" name="Google Shape;1655;p61"/>
          <p:cNvSpPr/>
          <p:nvPr/>
        </p:nvSpPr>
        <p:spPr>
          <a:xfrm>
            <a:off x="1494402" y="4923074"/>
            <a:ext cx="1181100" cy="465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1"/>
          <p:cNvSpPr/>
          <p:nvPr/>
        </p:nvSpPr>
        <p:spPr>
          <a:xfrm flipH="1">
            <a:off x="1494407" y="4881271"/>
            <a:ext cx="1181100" cy="465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57" name="Google Shape;1657;p61"/>
          <p:cNvSpPr/>
          <p:nvPr/>
        </p:nvSpPr>
        <p:spPr>
          <a:xfrm>
            <a:off x="6163225" y="4432800"/>
            <a:ext cx="3078900" cy="2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658" name="Google Shape;1658;p61"/>
          <p:cNvSpPr txBox="1"/>
          <p:nvPr/>
        </p:nvSpPr>
        <p:spPr>
          <a:xfrm>
            <a:off x="66688" y="1202488"/>
            <a:ext cx="9873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Top 15%</a:t>
            </a:r>
            <a:endParaRPr b="1">
              <a:solidFill>
                <a:schemeClr val="dk1"/>
              </a:solidFill>
            </a:endParaRPr>
          </a:p>
        </p:txBody>
      </p:sp>
      <p:sp>
        <p:nvSpPr>
          <p:cNvPr id="1659" name="Google Shape;1659;p61"/>
          <p:cNvSpPr/>
          <p:nvPr/>
        </p:nvSpPr>
        <p:spPr>
          <a:xfrm>
            <a:off x="1000200" y="919300"/>
            <a:ext cx="241200" cy="929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aphicFrame>
        <p:nvGraphicFramePr>
          <p:cNvPr id="1660" name="Google Shape;1660;p61"/>
          <p:cNvGraphicFramePr/>
          <p:nvPr/>
        </p:nvGraphicFramePr>
        <p:xfrm>
          <a:off x="1329825" y="919350"/>
          <a:ext cx="3000000" cy="3000000"/>
        </p:xfrm>
        <a:graphic>
          <a:graphicData uri="http://schemas.openxmlformats.org/drawingml/2006/table">
            <a:tbl>
              <a:tblPr>
                <a:noFill/>
                <a:tableStyleId>{F16A12D2-0BE0-4BEC-BB9B-3A04350568CB}</a:tableStyleId>
              </a:tblPr>
              <a:tblGrid>
                <a:gridCol w="1314150"/>
                <a:gridCol w="1480475"/>
                <a:gridCol w="1519800"/>
              </a:tblGrid>
              <a:tr h="381000">
                <a:tc>
                  <a:txBody>
                    <a:bodyPr/>
                    <a:lstStyle/>
                    <a:p>
                      <a:pPr indent="0" lvl="0" marL="0" rtl="0" algn="ctr">
                        <a:spcBef>
                          <a:spcPts val="0"/>
                        </a:spcBef>
                        <a:spcAft>
                          <a:spcPts val="0"/>
                        </a:spcAft>
                        <a:buNone/>
                      </a:pPr>
                      <a:r>
                        <a:rPr b="1" lang="en" sz="1200"/>
                        <a:t>Current Revenue</a:t>
                      </a:r>
                      <a:endParaRPr b="1"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t>Estimated revenue </a:t>
                      </a:r>
                      <a:endParaRPr b="1"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t>Revenue</a:t>
                      </a:r>
                      <a:endParaRPr b="1" sz="1200"/>
                    </a:p>
                    <a:p>
                      <a:pPr indent="0" lvl="0" marL="0" rtl="0" algn="ctr">
                        <a:spcBef>
                          <a:spcPts val="0"/>
                        </a:spcBef>
                        <a:spcAft>
                          <a:spcPts val="0"/>
                        </a:spcAft>
                        <a:buNone/>
                      </a:pPr>
                      <a:r>
                        <a:rPr b="1" lang="en" sz="1200"/>
                        <a:t>After discount</a:t>
                      </a:r>
                      <a:endParaRPr b="1"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lnSpc>
                          <a:spcPct val="115000"/>
                        </a:lnSpc>
                        <a:spcBef>
                          <a:spcPts val="0"/>
                        </a:spcBef>
                        <a:spcAft>
                          <a:spcPts val="0"/>
                        </a:spcAft>
                        <a:buNone/>
                      </a:pPr>
                      <a:r>
                        <a:rPr lang="en" sz="1100">
                          <a:solidFill>
                            <a:schemeClr val="dk2"/>
                          </a:solidFill>
                          <a:highlight>
                            <a:schemeClr val="lt1"/>
                          </a:highlight>
                          <a:latin typeface="Roboto"/>
                          <a:ea typeface="Roboto"/>
                          <a:cs typeface="Roboto"/>
                          <a:sym typeface="Roboto"/>
                        </a:rPr>
                        <a:t>$</a:t>
                      </a:r>
                      <a:r>
                        <a:rPr lang="en" sz="1100">
                          <a:solidFill>
                            <a:schemeClr val="dk2"/>
                          </a:solidFill>
                          <a:highlight>
                            <a:srgbClr val="FFFFFF"/>
                          </a:highlight>
                          <a:latin typeface="Roboto"/>
                          <a:ea typeface="Roboto"/>
                          <a:cs typeface="Roboto"/>
                          <a:sym typeface="Roboto"/>
                        </a:rPr>
                        <a:t>1,278,103.64</a:t>
                      </a:r>
                      <a:endParaRPr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rPr>
                        <a:t>$</a:t>
                      </a:r>
                      <a:r>
                        <a:rPr lang="en" sz="1100">
                          <a:solidFill>
                            <a:schemeClr val="dk2"/>
                          </a:solidFill>
                          <a:highlight>
                            <a:srgbClr val="FFFFFF"/>
                          </a:highlight>
                          <a:latin typeface="Roboto"/>
                          <a:ea typeface="Roboto"/>
                          <a:cs typeface="Roboto"/>
                          <a:sym typeface="Roboto"/>
                        </a:rPr>
                        <a:t>1,533,724.36</a:t>
                      </a:r>
                      <a:endParaRPr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rPr>
                        <a:t>$</a:t>
                      </a:r>
                      <a:r>
                        <a:rPr lang="en" sz="1100">
                          <a:solidFill>
                            <a:schemeClr val="dk2"/>
                          </a:solidFill>
                          <a:highlight>
                            <a:srgbClr val="FFFFFF"/>
                          </a:highlight>
                          <a:latin typeface="Roboto"/>
                          <a:ea typeface="Roboto"/>
                          <a:cs typeface="Roboto"/>
                          <a:sym typeface="Roboto"/>
                        </a:rPr>
                        <a:t>1,533,724.36</a:t>
                      </a:r>
                      <a:endParaRPr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661" name="Google Shape;1661;p61"/>
          <p:cNvSpPr txBox="1"/>
          <p:nvPr/>
        </p:nvSpPr>
        <p:spPr>
          <a:xfrm>
            <a:off x="1" y="2542500"/>
            <a:ext cx="12414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Remaining customers</a:t>
            </a:r>
            <a:endParaRPr b="1">
              <a:solidFill>
                <a:schemeClr val="dk1"/>
              </a:solidFill>
            </a:endParaRPr>
          </a:p>
        </p:txBody>
      </p:sp>
      <p:graphicFrame>
        <p:nvGraphicFramePr>
          <p:cNvPr id="1662" name="Google Shape;1662;p61"/>
          <p:cNvGraphicFramePr/>
          <p:nvPr/>
        </p:nvGraphicFramePr>
        <p:xfrm>
          <a:off x="1382450" y="2373350"/>
          <a:ext cx="3000000" cy="3000000"/>
        </p:xfrm>
        <a:graphic>
          <a:graphicData uri="http://schemas.openxmlformats.org/drawingml/2006/table">
            <a:tbl>
              <a:tblPr>
                <a:noFill/>
                <a:tableStyleId>{F16A12D2-0BE0-4BEC-BB9B-3A04350568CB}</a:tableStyleId>
              </a:tblPr>
              <a:tblGrid>
                <a:gridCol w="1314150"/>
                <a:gridCol w="1480475"/>
                <a:gridCol w="1519800"/>
              </a:tblGrid>
              <a:tr h="381000">
                <a:tc>
                  <a:txBody>
                    <a:bodyPr/>
                    <a:lstStyle/>
                    <a:p>
                      <a:pPr indent="0" lvl="0" marL="0" rtl="0" algn="ctr">
                        <a:spcBef>
                          <a:spcPts val="0"/>
                        </a:spcBef>
                        <a:spcAft>
                          <a:spcPts val="0"/>
                        </a:spcAft>
                        <a:buNone/>
                      </a:pPr>
                      <a:r>
                        <a:rPr b="1" lang="en" sz="1200"/>
                        <a:t>Current Revenue</a:t>
                      </a:r>
                      <a:endParaRPr b="1" sz="1200">
                        <a:solidFill>
                          <a:srgbClr val="202124"/>
                        </a:solidFill>
                        <a:highlight>
                          <a:srgbClr val="FFFFFF"/>
                        </a:highlight>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Estimated revenue </a:t>
                      </a:r>
                      <a:endParaRPr b="1" sz="1200">
                        <a:solidFill>
                          <a:srgbClr val="202124"/>
                        </a:solidFill>
                        <a:highlight>
                          <a:srgbClr val="FFFFFF"/>
                        </a:highlight>
                        <a:latin typeface="Roboto"/>
                        <a:ea typeface="Roboto"/>
                        <a:cs typeface="Roboto"/>
                        <a:sym typeface="Robo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200"/>
                        <a:t>Revenue</a:t>
                      </a:r>
                      <a:endParaRPr b="1" sz="1200"/>
                    </a:p>
                    <a:p>
                      <a:pPr indent="0" lvl="0" marL="0" rtl="0" algn="ctr">
                        <a:spcBef>
                          <a:spcPts val="0"/>
                        </a:spcBef>
                        <a:spcAft>
                          <a:spcPts val="0"/>
                        </a:spcAft>
                        <a:buNone/>
                      </a:pPr>
                      <a:r>
                        <a:rPr b="1" lang="en" sz="1200"/>
                        <a:t>After discount</a:t>
                      </a:r>
                      <a:endParaRPr b="1" sz="12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200">
                          <a:solidFill>
                            <a:schemeClr val="dk2"/>
                          </a:solidFill>
                          <a:highlight>
                            <a:srgbClr val="FFFFFF"/>
                          </a:highlight>
                          <a:latin typeface="Roboto"/>
                          <a:ea typeface="Roboto"/>
                          <a:cs typeface="Roboto"/>
                          <a:sym typeface="Roboto"/>
                        </a:rPr>
                        <a:t>$</a:t>
                      </a:r>
                      <a:r>
                        <a:rPr lang="en" sz="1100">
                          <a:solidFill>
                            <a:schemeClr val="dk2"/>
                          </a:solidFill>
                          <a:highlight>
                            <a:srgbClr val="FFFFFF"/>
                          </a:highlight>
                          <a:latin typeface="Roboto"/>
                          <a:ea typeface="Roboto"/>
                          <a:cs typeface="Roboto"/>
                          <a:sym typeface="Roboto"/>
                        </a:rPr>
                        <a:t>7,214,021.43</a:t>
                      </a:r>
                      <a:endParaRPr b="1"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2"/>
                          </a:solidFill>
                          <a:highlight>
                            <a:srgbClr val="FFFFFF"/>
                          </a:highlight>
                          <a:latin typeface="Roboto"/>
                          <a:ea typeface="Roboto"/>
                          <a:cs typeface="Roboto"/>
                          <a:sym typeface="Roboto"/>
                        </a:rPr>
                        <a:t>$</a:t>
                      </a:r>
                      <a:r>
                        <a:rPr lang="en" sz="1100">
                          <a:solidFill>
                            <a:schemeClr val="dk2"/>
                          </a:solidFill>
                          <a:highlight>
                            <a:srgbClr val="FFFFFF"/>
                          </a:highlight>
                          <a:latin typeface="Roboto"/>
                          <a:ea typeface="Roboto"/>
                          <a:cs typeface="Roboto"/>
                          <a:sym typeface="Roboto"/>
                        </a:rPr>
                        <a:t>7,507,882.99</a:t>
                      </a:r>
                      <a:endParaRPr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rPr>
                        <a:t>$</a:t>
                      </a:r>
                      <a:r>
                        <a:rPr lang="en" sz="1100">
                          <a:solidFill>
                            <a:schemeClr val="dk2"/>
                          </a:solidFill>
                          <a:highlight>
                            <a:srgbClr val="FFFFFF"/>
                          </a:highlight>
                          <a:latin typeface="Roboto"/>
                          <a:ea typeface="Roboto"/>
                          <a:cs typeface="Roboto"/>
                          <a:sym typeface="Roboto"/>
                        </a:rPr>
                        <a:t>7,324,239.66</a:t>
                      </a:r>
                      <a:endParaRPr sz="1200">
                        <a:solidFill>
                          <a:schemeClr val="dk2"/>
                        </a:solidFill>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663" name="Google Shape;1663;p61"/>
          <p:cNvSpPr/>
          <p:nvPr/>
        </p:nvSpPr>
        <p:spPr>
          <a:xfrm>
            <a:off x="1054000" y="2405850"/>
            <a:ext cx="241200" cy="864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64" name="Google Shape;1664;p61"/>
          <p:cNvSpPr/>
          <p:nvPr/>
        </p:nvSpPr>
        <p:spPr>
          <a:xfrm>
            <a:off x="6597500" y="919300"/>
            <a:ext cx="1600200" cy="782400"/>
          </a:xfrm>
          <a:prstGeom prst="roundRect">
            <a:avLst>
              <a:gd fmla="val 16667"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endParaRPr>
          </a:p>
          <a:p>
            <a:pPr indent="0" lvl="0" marL="0" rtl="0" algn="ctr">
              <a:spcBef>
                <a:spcPts val="0"/>
              </a:spcBef>
              <a:spcAft>
                <a:spcPts val="0"/>
              </a:spcAft>
              <a:buNone/>
            </a:pPr>
            <a:r>
              <a:rPr b="1" lang="en" sz="1300">
                <a:solidFill>
                  <a:schemeClr val="dk2"/>
                </a:solidFill>
              </a:rPr>
              <a:t>Predicted</a:t>
            </a:r>
            <a:r>
              <a:rPr b="1" lang="en" sz="1300">
                <a:solidFill>
                  <a:schemeClr val="dk2"/>
                </a:solidFill>
              </a:rPr>
              <a:t> Revenue</a:t>
            </a:r>
            <a:r>
              <a:rPr b="1" lang="en" sz="1200">
                <a:solidFill>
                  <a:schemeClr val="dk2"/>
                </a:solidFill>
              </a:rPr>
              <a:t>:</a:t>
            </a:r>
            <a:endParaRPr b="1" sz="1200">
              <a:solidFill>
                <a:schemeClr val="dk2"/>
              </a:solidFill>
            </a:endParaRPr>
          </a:p>
          <a:p>
            <a:pPr indent="0" lvl="0" marL="0" rtl="0" algn="ctr">
              <a:spcBef>
                <a:spcPts val="0"/>
              </a:spcBef>
              <a:spcAft>
                <a:spcPts val="0"/>
              </a:spcAft>
              <a:buNone/>
            </a:pPr>
            <a:r>
              <a:rPr lang="en" sz="1100">
                <a:solidFill>
                  <a:schemeClr val="dk1"/>
                </a:solidFill>
                <a:latin typeface="Roboto"/>
                <a:ea typeface="Roboto"/>
                <a:cs typeface="Roboto"/>
                <a:sym typeface="Roboto"/>
              </a:rPr>
              <a:t>$8,857,964</a:t>
            </a:r>
            <a:endParaRPr b="1" sz="1100">
              <a:solidFill>
                <a:schemeClr val="dk1"/>
              </a:solidFill>
            </a:endParaRPr>
          </a:p>
          <a:p>
            <a:pPr indent="0" lvl="0" marL="0" rtl="0" algn="ctr">
              <a:spcBef>
                <a:spcPts val="0"/>
              </a:spcBef>
              <a:spcAft>
                <a:spcPts val="0"/>
              </a:spcAft>
              <a:buNone/>
            </a:pPr>
            <a:r>
              <a:t/>
            </a:r>
            <a:endParaRPr b="1" sz="1100">
              <a:solidFill>
                <a:schemeClr val="dk1"/>
              </a:solidFill>
            </a:endParaRPr>
          </a:p>
        </p:txBody>
      </p:sp>
      <p:sp>
        <p:nvSpPr>
          <p:cNvPr id="1665" name="Google Shape;1665;p61"/>
          <p:cNvSpPr/>
          <p:nvPr/>
        </p:nvSpPr>
        <p:spPr>
          <a:xfrm>
            <a:off x="6676250" y="1954238"/>
            <a:ext cx="1442700" cy="782400"/>
          </a:xfrm>
          <a:prstGeom prst="roundRect">
            <a:avLst>
              <a:gd fmla="val 16667"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lt1"/>
              </a:solidFill>
            </a:endParaRPr>
          </a:p>
          <a:p>
            <a:pPr indent="0" lvl="0" marL="0" marR="0" rtl="0" algn="ctr">
              <a:lnSpc>
                <a:spcPct val="100000"/>
              </a:lnSpc>
              <a:spcBef>
                <a:spcPts val="0"/>
              </a:spcBef>
              <a:spcAft>
                <a:spcPts val="0"/>
              </a:spcAft>
              <a:buNone/>
            </a:pPr>
            <a:r>
              <a:rPr b="1" lang="en" sz="1300">
                <a:solidFill>
                  <a:schemeClr val="dk2"/>
                </a:solidFill>
              </a:rPr>
              <a:t>Current Revenue:</a:t>
            </a:r>
            <a:endParaRPr b="1" sz="1300">
              <a:solidFill>
                <a:schemeClr val="dk2"/>
              </a:solidFill>
            </a:endParaRPr>
          </a:p>
          <a:p>
            <a:pPr indent="0" lvl="0" marL="0" rtl="0" algn="ctr">
              <a:spcBef>
                <a:spcPts val="0"/>
              </a:spcBef>
              <a:spcAft>
                <a:spcPts val="0"/>
              </a:spcAft>
              <a:buNone/>
            </a:pPr>
            <a:r>
              <a:rPr lang="en" sz="1000">
                <a:solidFill>
                  <a:schemeClr val="dk1"/>
                </a:solidFill>
              </a:rPr>
              <a:t>$8</a:t>
            </a:r>
            <a:r>
              <a:rPr lang="en" sz="1000">
                <a:solidFill>
                  <a:schemeClr val="dk1"/>
                </a:solidFill>
              </a:rPr>
              <a:t>,493,129</a:t>
            </a:r>
            <a:endParaRPr b="1" sz="1300">
              <a:solidFill>
                <a:schemeClr val="lt1"/>
              </a:solidFill>
            </a:endParaRPr>
          </a:p>
          <a:p>
            <a:pPr indent="0" lvl="0" marL="0" rtl="0" algn="ctr">
              <a:spcBef>
                <a:spcPts val="0"/>
              </a:spcBef>
              <a:spcAft>
                <a:spcPts val="0"/>
              </a:spcAft>
              <a:buNone/>
            </a:pPr>
            <a:r>
              <a:t/>
            </a:r>
            <a:endParaRPr b="1" sz="1300">
              <a:solidFill>
                <a:schemeClr val="lt1"/>
              </a:solidFill>
            </a:endParaRPr>
          </a:p>
        </p:txBody>
      </p:sp>
      <p:sp>
        <p:nvSpPr>
          <p:cNvPr id="1666" name="Google Shape;1666;p61"/>
          <p:cNvSpPr/>
          <p:nvPr/>
        </p:nvSpPr>
        <p:spPr>
          <a:xfrm>
            <a:off x="5969250" y="3270438"/>
            <a:ext cx="3020700" cy="782400"/>
          </a:xfrm>
          <a:prstGeom prst="roundRect">
            <a:avLst>
              <a:gd fmla="val 16667" name="adj"/>
            </a:avLst>
          </a:prstGeom>
          <a:solidFill>
            <a:schemeClr val="lt1"/>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     </a:t>
            </a:r>
            <a:r>
              <a:rPr b="1" lang="en" sz="1300">
                <a:solidFill>
                  <a:schemeClr val="dk2"/>
                </a:solidFill>
              </a:rPr>
              <a:t>  Revenue:</a:t>
            </a:r>
            <a:r>
              <a:rPr b="1" lang="en" sz="1300">
                <a:solidFill>
                  <a:schemeClr val="lt1"/>
                </a:solidFill>
              </a:rPr>
              <a:t> </a:t>
            </a:r>
            <a:r>
              <a:rPr b="1" lang="en" sz="1300">
                <a:solidFill>
                  <a:schemeClr val="dk1"/>
                </a:solidFill>
              </a:rPr>
              <a:t>$</a:t>
            </a:r>
            <a:r>
              <a:rPr b="1" lang="en" sz="1100">
                <a:solidFill>
                  <a:schemeClr val="dk1"/>
                </a:solidFill>
                <a:latin typeface="Roboto"/>
                <a:ea typeface="Roboto"/>
                <a:cs typeface="Roboto"/>
                <a:sym typeface="Roboto"/>
              </a:rPr>
              <a:t>364,835</a:t>
            </a:r>
            <a:endParaRPr b="1" sz="1300">
              <a:solidFill>
                <a:schemeClr val="lt1"/>
              </a:solidFill>
            </a:endParaRPr>
          </a:p>
        </p:txBody>
      </p:sp>
      <p:sp>
        <p:nvSpPr>
          <p:cNvPr id="1667" name="Google Shape;1667;p61"/>
          <p:cNvSpPr/>
          <p:nvPr/>
        </p:nvSpPr>
        <p:spPr>
          <a:xfrm>
            <a:off x="6323025" y="3447475"/>
            <a:ext cx="513000" cy="274500"/>
          </a:xfrm>
          <a:prstGeom prst="triangle">
            <a:avLst>
              <a:gd fmla="val 50000"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8" name="Google Shape;1668;p61"/>
          <p:cNvSpPr txBox="1"/>
          <p:nvPr/>
        </p:nvSpPr>
        <p:spPr>
          <a:xfrm>
            <a:off x="1149200" y="3720375"/>
            <a:ext cx="442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Optimized Strategy Increases Revenue by 4.29%</a:t>
            </a:r>
            <a:endParaRPr b="1">
              <a:solidFill>
                <a:schemeClr val="dk1"/>
              </a:solidFill>
            </a:endParaRPr>
          </a:p>
        </p:txBody>
      </p:sp>
      <p:grpSp>
        <p:nvGrpSpPr>
          <p:cNvPr id="1669" name="Google Shape;1669;p61"/>
          <p:cNvGrpSpPr/>
          <p:nvPr/>
        </p:nvGrpSpPr>
        <p:grpSpPr>
          <a:xfrm>
            <a:off x="1494449" y="4604539"/>
            <a:ext cx="6793542" cy="538947"/>
            <a:chOff x="947307" y="4377150"/>
            <a:chExt cx="6300818" cy="538947"/>
          </a:xfrm>
        </p:grpSpPr>
        <p:grpSp>
          <p:nvGrpSpPr>
            <p:cNvPr id="1670" name="Google Shape;1670;p61"/>
            <p:cNvGrpSpPr/>
            <p:nvPr/>
          </p:nvGrpSpPr>
          <p:grpSpPr>
            <a:xfrm>
              <a:off x="947307" y="4382100"/>
              <a:ext cx="1152936" cy="533997"/>
              <a:chOff x="1083025" y="1491248"/>
              <a:chExt cx="1844108" cy="1650177"/>
            </a:xfrm>
          </p:grpSpPr>
          <p:sp>
            <p:nvSpPr>
              <p:cNvPr id="1671" name="Google Shape;1671;p61"/>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1672" name="Google Shape;1672;p6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673" name="Google Shape;1673;p6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74" name="Google Shape;1674;p6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675" name="Google Shape;1675;p61"/>
            <p:cNvGrpSpPr/>
            <p:nvPr/>
          </p:nvGrpSpPr>
          <p:grpSpPr>
            <a:xfrm>
              <a:off x="3021771" y="4382169"/>
              <a:ext cx="1437155" cy="533868"/>
              <a:chOff x="811648" y="1491646"/>
              <a:chExt cx="2232300" cy="1649779"/>
            </a:xfrm>
          </p:grpSpPr>
          <p:sp>
            <p:nvSpPr>
              <p:cNvPr id="1676" name="Google Shape;1676;p61"/>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1677" name="Google Shape;1677;p6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678" name="Google Shape;1678;p61"/>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79" name="Google Shape;1679;p6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1680" name="Google Shape;1680;p61"/>
            <p:cNvGrpSpPr/>
            <p:nvPr/>
          </p:nvGrpSpPr>
          <p:grpSpPr>
            <a:xfrm>
              <a:off x="4319951" y="4382161"/>
              <a:ext cx="1593156" cy="533871"/>
              <a:chOff x="1057173" y="1491638"/>
              <a:chExt cx="2139900" cy="1649787"/>
            </a:xfrm>
          </p:grpSpPr>
          <p:sp>
            <p:nvSpPr>
              <p:cNvPr id="1681" name="Google Shape;1681;p6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682" name="Google Shape;1682;p61"/>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83" name="Google Shape;1683;p61"/>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684" name="Google Shape;1684;p61"/>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chemeClr val="dk1"/>
                    </a:solidFill>
                    <a:latin typeface="Roboto"/>
                    <a:ea typeface="Roboto"/>
                    <a:cs typeface="Roboto"/>
                    <a:sym typeface="Roboto"/>
                  </a:rPr>
                  <a:t>Model Results &amp; Business Value</a:t>
                </a:r>
                <a:endParaRPr sz="700">
                  <a:solidFill>
                    <a:schemeClr val="dk1"/>
                  </a:solidFill>
                  <a:latin typeface="Roboto"/>
                  <a:ea typeface="Roboto"/>
                  <a:cs typeface="Roboto"/>
                  <a:sym typeface="Roboto"/>
                </a:endParaRPr>
              </a:p>
            </p:txBody>
          </p:sp>
        </p:grpSp>
        <p:grpSp>
          <p:nvGrpSpPr>
            <p:cNvPr id="1685" name="Google Shape;1685;p61"/>
            <p:cNvGrpSpPr/>
            <p:nvPr/>
          </p:nvGrpSpPr>
          <p:grpSpPr>
            <a:xfrm>
              <a:off x="5433593" y="4377150"/>
              <a:ext cx="1814532" cy="538619"/>
              <a:chOff x="782205" y="1476965"/>
              <a:chExt cx="2354700" cy="1664460"/>
            </a:xfrm>
          </p:grpSpPr>
          <p:sp>
            <p:nvSpPr>
              <p:cNvPr id="1686" name="Google Shape;1686;p6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1687" name="Google Shape;1687;p6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88" name="Google Shape;1688;p6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689" name="Google Shape;1689;p61"/>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1690" name="Google Shape;1690;p61"/>
            <p:cNvGrpSpPr/>
            <p:nvPr/>
          </p:nvGrpSpPr>
          <p:grpSpPr>
            <a:xfrm>
              <a:off x="1914859" y="4381849"/>
              <a:ext cx="1436932" cy="533974"/>
              <a:chOff x="865157" y="1491321"/>
              <a:chExt cx="2232300" cy="1650104"/>
            </a:xfrm>
          </p:grpSpPr>
          <p:sp>
            <p:nvSpPr>
              <p:cNvPr id="1691" name="Google Shape;1691;p61"/>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1692" name="Google Shape;1692;p6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1693" name="Google Shape;1693;p61"/>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1694" name="Google Shape;1694;p6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95" name="Google Shape;195;p29"/>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196" name="Google Shape;196;p29"/>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About Us</a:t>
            </a:r>
            <a:endParaRPr/>
          </a:p>
        </p:txBody>
      </p:sp>
      <p:sp>
        <p:nvSpPr>
          <p:cNvPr id="197" name="Google Shape;197;p29"/>
          <p:cNvSpPr txBox="1"/>
          <p:nvPr/>
        </p:nvSpPr>
        <p:spPr>
          <a:xfrm>
            <a:off x="1251775" y="559050"/>
            <a:ext cx="6643800" cy="665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i="1" lang="en" sz="1600">
                <a:solidFill>
                  <a:schemeClr val="dk1"/>
                </a:solidFill>
              </a:rPr>
              <a:t>Maroon Consulting</a:t>
            </a:r>
            <a:endParaRPr b="1" i="1" sz="1500">
              <a:solidFill>
                <a:schemeClr val="dk1"/>
              </a:solidFill>
            </a:endParaRPr>
          </a:p>
          <a:p>
            <a:pPr indent="0" lvl="0" marL="0" rtl="0" algn="ctr">
              <a:lnSpc>
                <a:spcPct val="150000"/>
              </a:lnSpc>
              <a:spcBef>
                <a:spcPts val="0"/>
              </a:spcBef>
              <a:spcAft>
                <a:spcPts val="0"/>
              </a:spcAft>
              <a:buNone/>
            </a:pPr>
            <a:r>
              <a:rPr lang="en">
                <a:solidFill>
                  <a:srgbClr val="1F1F1F"/>
                </a:solidFill>
              </a:rPr>
              <a:t>was born out of University of Chicago MS-ADS program in 2014.</a:t>
            </a:r>
            <a:endParaRPr>
              <a:solidFill>
                <a:srgbClr val="1F1F1F"/>
              </a:solidFill>
            </a:endParaRPr>
          </a:p>
        </p:txBody>
      </p:sp>
      <p:sp>
        <p:nvSpPr>
          <p:cNvPr id="198" name="Google Shape;198;p29"/>
          <p:cNvSpPr txBox="1"/>
          <p:nvPr/>
        </p:nvSpPr>
        <p:spPr>
          <a:xfrm>
            <a:off x="1570300" y="1623650"/>
            <a:ext cx="6888000" cy="23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MISSION</a:t>
            </a:r>
            <a:endParaRPr b="1"/>
          </a:p>
          <a:p>
            <a:pPr indent="0" lvl="0" marL="0" rtl="0" algn="l">
              <a:lnSpc>
                <a:spcPct val="115000"/>
              </a:lnSpc>
              <a:spcBef>
                <a:spcPts val="1200"/>
              </a:spcBef>
              <a:spcAft>
                <a:spcPts val="0"/>
              </a:spcAft>
              <a:buNone/>
            </a:pPr>
            <a:r>
              <a:rPr lang="en"/>
              <a:t>Our mission is to deliver the best data-driven solutions tailored to each client’s unique needs, fostering growth and innovation in their endeavors. </a:t>
            </a:r>
            <a:endParaRPr/>
          </a:p>
          <a:p>
            <a:pPr indent="0" lvl="0" marL="0" rtl="0" algn="l">
              <a:spcBef>
                <a:spcPts val="1200"/>
              </a:spcBef>
              <a:spcAft>
                <a:spcPts val="0"/>
              </a:spcAft>
              <a:buNone/>
            </a:pPr>
            <a:r>
              <a:t/>
            </a:r>
            <a:endParaRPr/>
          </a:p>
          <a:p>
            <a:pPr indent="0" lvl="0" marL="0" rtl="0" algn="l">
              <a:spcBef>
                <a:spcPts val="0"/>
              </a:spcBef>
              <a:spcAft>
                <a:spcPts val="0"/>
              </a:spcAft>
              <a:buNone/>
            </a:pPr>
            <a:r>
              <a:rPr b="1" lang="en"/>
              <a:t>VALUES AND CULTURE</a:t>
            </a:r>
            <a:endParaRPr b="1"/>
          </a:p>
          <a:p>
            <a:pPr indent="0" lvl="0" marL="0" rtl="0" algn="l">
              <a:lnSpc>
                <a:spcPct val="115000"/>
              </a:lnSpc>
              <a:spcBef>
                <a:spcPts val="1200"/>
              </a:spcBef>
              <a:spcAft>
                <a:spcPts val="0"/>
              </a:spcAft>
              <a:buNone/>
            </a:pPr>
            <a:r>
              <a:rPr lang="en"/>
              <a:t>Through an environment of collaboration, meritocracy, and excellence, we aim to empower organizations to make informed decisions and achieve lasting success.</a:t>
            </a:r>
            <a:endParaRPr b="1"/>
          </a:p>
          <a:p>
            <a:pPr indent="0" lvl="0" marL="0" rtl="0" algn="l">
              <a:lnSpc>
                <a:spcPct val="150000"/>
              </a:lnSpc>
              <a:spcBef>
                <a:spcPts val="1200"/>
              </a:spcBef>
              <a:spcAft>
                <a:spcPts val="0"/>
              </a:spcAft>
              <a:buNone/>
            </a:pPr>
            <a:r>
              <a:t/>
            </a:r>
            <a:endParaRPr sz="1500">
              <a:solidFill>
                <a:schemeClr val="dk1"/>
              </a:solidFill>
              <a:latin typeface="Montserrat ExtraBold"/>
              <a:ea typeface="Montserrat ExtraBold"/>
              <a:cs typeface="Montserrat ExtraBold"/>
              <a:sym typeface="Montserrat ExtraBold"/>
            </a:endParaRPr>
          </a:p>
        </p:txBody>
      </p:sp>
      <p:grpSp>
        <p:nvGrpSpPr>
          <p:cNvPr id="199" name="Google Shape;199;p29"/>
          <p:cNvGrpSpPr/>
          <p:nvPr/>
        </p:nvGrpSpPr>
        <p:grpSpPr>
          <a:xfrm>
            <a:off x="661113" y="2956413"/>
            <a:ext cx="816300" cy="806100"/>
            <a:chOff x="4050750" y="764100"/>
            <a:chExt cx="816300" cy="806100"/>
          </a:xfrm>
        </p:grpSpPr>
        <p:sp>
          <p:nvSpPr>
            <p:cNvPr id="200" name="Google Shape;200;p29"/>
            <p:cNvSpPr/>
            <p:nvPr/>
          </p:nvSpPr>
          <p:spPr>
            <a:xfrm>
              <a:off x="4050750" y="764100"/>
              <a:ext cx="816300" cy="806100"/>
            </a:xfrm>
            <a:prstGeom prst="ellipse">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1" name="Google Shape;201;p29"/>
            <p:cNvPicPr preferRelativeResize="0"/>
            <p:nvPr/>
          </p:nvPicPr>
          <p:blipFill>
            <a:blip r:embed="rId4">
              <a:alphaModFix/>
            </a:blip>
            <a:stretch>
              <a:fillRect/>
            </a:stretch>
          </p:blipFill>
          <p:spPr>
            <a:xfrm>
              <a:off x="4115700" y="823950"/>
              <a:ext cx="686400" cy="686400"/>
            </a:xfrm>
            <a:prstGeom prst="rect">
              <a:avLst/>
            </a:prstGeom>
            <a:noFill/>
            <a:ln>
              <a:noFill/>
            </a:ln>
          </p:spPr>
        </p:pic>
      </p:grpSp>
      <p:grpSp>
        <p:nvGrpSpPr>
          <p:cNvPr id="202" name="Google Shape;202;p29"/>
          <p:cNvGrpSpPr/>
          <p:nvPr/>
        </p:nvGrpSpPr>
        <p:grpSpPr>
          <a:xfrm>
            <a:off x="661113" y="1767750"/>
            <a:ext cx="816300" cy="806100"/>
            <a:chOff x="167025" y="1426200"/>
            <a:chExt cx="816300" cy="806100"/>
          </a:xfrm>
        </p:grpSpPr>
        <p:sp>
          <p:nvSpPr>
            <p:cNvPr id="203" name="Google Shape;203;p29"/>
            <p:cNvSpPr/>
            <p:nvPr/>
          </p:nvSpPr>
          <p:spPr>
            <a:xfrm>
              <a:off x="167025" y="1426200"/>
              <a:ext cx="816300" cy="806100"/>
            </a:xfrm>
            <a:prstGeom prst="ellipse">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4" name="Google Shape;204;p29"/>
            <p:cNvPicPr preferRelativeResize="0"/>
            <p:nvPr/>
          </p:nvPicPr>
          <p:blipFill>
            <a:blip r:embed="rId5">
              <a:alphaModFix/>
            </a:blip>
            <a:stretch>
              <a:fillRect/>
            </a:stretch>
          </p:blipFill>
          <p:spPr>
            <a:xfrm>
              <a:off x="252775" y="1506850"/>
              <a:ext cx="644800" cy="644800"/>
            </a:xfrm>
            <a:prstGeom prst="rect">
              <a:avLst/>
            </a:prstGeom>
            <a:noFill/>
            <a:ln>
              <a:noFill/>
            </a:ln>
          </p:spPr>
        </p:pic>
      </p:grpSp>
      <p:pic>
        <p:nvPicPr>
          <p:cNvPr id="205" name="Google Shape;205;p29"/>
          <p:cNvPicPr preferRelativeResize="0"/>
          <p:nvPr/>
        </p:nvPicPr>
        <p:blipFill>
          <a:blip r:embed="rId3">
            <a:alphaModFix/>
          </a:blip>
          <a:stretch>
            <a:fillRect/>
          </a:stretch>
        </p:blipFill>
        <p:spPr>
          <a:xfrm>
            <a:off x="3253902" y="642401"/>
            <a:ext cx="313718" cy="274499"/>
          </a:xfrm>
          <a:prstGeom prst="rect">
            <a:avLst/>
          </a:prstGeom>
          <a:noFill/>
          <a:ln>
            <a:noFill/>
          </a:ln>
        </p:spPr>
      </p:pic>
      <p:pic>
        <p:nvPicPr>
          <p:cNvPr id="206" name="Google Shape;206;p29"/>
          <p:cNvPicPr preferRelativeResize="0"/>
          <p:nvPr/>
        </p:nvPicPr>
        <p:blipFill>
          <a:blip r:embed="rId3">
            <a:alphaModFix/>
          </a:blip>
          <a:stretch>
            <a:fillRect/>
          </a:stretch>
        </p:blipFill>
        <p:spPr>
          <a:xfrm>
            <a:off x="5563127" y="642401"/>
            <a:ext cx="313718" cy="274499"/>
          </a:xfrm>
          <a:prstGeom prst="rect">
            <a:avLst/>
          </a:prstGeom>
          <a:noFill/>
          <a:ln>
            <a:noFill/>
          </a:ln>
        </p:spPr>
      </p:pic>
      <p:grpSp>
        <p:nvGrpSpPr>
          <p:cNvPr id="207" name="Google Shape;207;p29"/>
          <p:cNvGrpSpPr/>
          <p:nvPr/>
        </p:nvGrpSpPr>
        <p:grpSpPr>
          <a:xfrm>
            <a:off x="1494449" y="4609238"/>
            <a:ext cx="6784942" cy="534249"/>
            <a:chOff x="947307" y="4381849"/>
            <a:chExt cx="6292842" cy="534249"/>
          </a:xfrm>
        </p:grpSpPr>
        <p:grpSp>
          <p:nvGrpSpPr>
            <p:cNvPr id="208" name="Google Shape;208;p29"/>
            <p:cNvGrpSpPr/>
            <p:nvPr/>
          </p:nvGrpSpPr>
          <p:grpSpPr>
            <a:xfrm>
              <a:off x="947307" y="4382100"/>
              <a:ext cx="1152936" cy="533997"/>
              <a:chOff x="1083025" y="1491248"/>
              <a:chExt cx="1844108" cy="1650177"/>
            </a:xfrm>
          </p:grpSpPr>
          <p:sp>
            <p:nvSpPr>
              <p:cNvPr id="209" name="Google Shape;209;p29"/>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1"/>
                    </a:solidFill>
                    <a:latin typeface="Roboto"/>
                    <a:ea typeface="Roboto"/>
                    <a:cs typeface="Roboto"/>
                    <a:sym typeface="Roboto"/>
                  </a:rPr>
                  <a:t>Team Introduction</a:t>
                </a:r>
                <a:endParaRPr sz="700">
                  <a:solidFill>
                    <a:schemeClr val="dk1"/>
                  </a:solidFill>
                  <a:latin typeface="Roboto"/>
                  <a:ea typeface="Roboto"/>
                  <a:cs typeface="Roboto"/>
                  <a:sym typeface="Roboto"/>
                </a:endParaRPr>
              </a:p>
            </p:txBody>
          </p:sp>
          <p:sp>
            <p:nvSpPr>
              <p:cNvPr id="210" name="Google Shape;210;p2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211" name="Google Shape;211;p2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212" name="Google Shape;212;p2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213" name="Google Shape;213;p29"/>
            <p:cNvGrpSpPr/>
            <p:nvPr/>
          </p:nvGrpSpPr>
          <p:grpSpPr>
            <a:xfrm>
              <a:off x="1914859" y="4381849"/>
              <a:ext cx="1436932" cy="533974"/>
              <a:chOff x="865157" y="1491321"/>
              <a:chExt cx="2232300" cy="1650104"/>
            </a:xfrm>
          </p:grpSpPr>
          <p:sp>
            <p:nvSpPr>
              <p:cNvPr id="214" name="Google Shape;214;p29"/>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215" name="Google Shape;215;p2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216" name="Google Shape;216;p2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217" name="Google Shape;217;p2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218" name="Google Shape;218;p29"/>
            <p:cNvGrpSpPr/>
            <p:nvPr/>
          </p:nvGrpSpPr>
          <p:grpSpPr>
            <a:xfrm>
              <a:off x="3021771" y="4382169"/>
              <a:ext cx="1437155" cy="533868"/>
              <a:chOff x="811648" y="1491646"/>
              <a:chExt cx="2232300" cy="1649779"/>
            </a:xfrm>
          </p:grpSpPr>
          <p:sp>
            <p:nvSpPr>
              <p:cNvPr id="219" name="Google Shape;219;p29"/>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220" name="Google Shape;220;p2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221" name="Google Shape;221;p2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222" name="Google Shape;222;p2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223" name="Google Shape;223;p29"/>
            <p:cNvGrpSpPr/>
            <p:nvPr/>
          </p:nvGrpSpPr>
          <p:grpSpPr>
            <a:xfrm>
              <a:off x="4319951" y="4382161"/>
              <a:ext cx="1593156" cy="533871"/>
              <a:chOff x="1057173" y="1491638"/>
              <a:chExt cx="2139900" cy="1649787"/>
            </a:xfrm>
          </p:grpSpPr>
          <p:sp>
            <p:nvSpPr>
              <p:cNvPr id="224" name="Google Shape;224;p2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225" name="Google Shape;225;p2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226" name="Google Shape;226;p2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227" name="Google Shape;227;p29"/>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228" name="Google Shape;228;p29"/>
            <p:cNvGrpSpPr/>
            <p:nvPr/>
          </p:nvGrpSpPr>
          <p:grpSpPr>
            <a:xfrm>
              <a:off x="5425617" y="4381900"/>
              <a:ext cx="1814532" cy="533869"/>
              <a:chOff x="771854" y="1491644"/>
              <a:chExt cx="2354700" cy="1649781"/>
            </a:xfrm>
          </p:grpSpPr>
          <p:sp>
            <p:nvSpPr>
              <p:cNvPr id="229" name="Google Shape;229;p29"/>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230" name="Google Shape;230;p29"/>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231" name="Google Shape;231;p29"/>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232" name="Google Shape;232;p29"/>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
        <p:nvSpPr>
          <p:cNvPr id="233" name="Google Shape;233;p29"/>
          <p:cNvSpPr/>
          <p:nvPr/>
        </p:nvSpPr>
        <p:spPr>
          <a:xfrm>
            <a:off x="1494402" y="4923074"/>
            <a:ext cx="1197600" cy="465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234" name="Google Shape;234;p29"/>
          <p:cNvSpPr/>
          <p:nvPr/>
        </p:nvSpPr>
        <p:spPr>
          <a:xfrm flipH="1">
            <a:off x="1494324" y="4881271"/>
            <a:ext cx="1197600" cy="465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nvSpPr>
        <p:spPr>
          <a:xfrm>
            <a:off x="6250225" y="884175"/>
            <a:ext cx="2520600" cy="11460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Noto Sans Symbols"/>
              <a:buNone/>
            </a:pPr>
            <a:r>
              <a:t/>
            </a:r>
            <a:endParaRPr b="1" sz="1300">
              <a:solidFill>
                <a:schemeClr val="lt1"/>
              </a:solidFill>
            </a:endParaRPr>
          </a:p>
          <a:p>
            <a:pPr indent="0" lvl="0" marL="0" marR="0" rtl="0" algn="ctr">
              <a:lnSpc>
                <a:spcPct val="100000"/>
              </a:lnSpc>
              <a:spcBef>
                <a:spcPts val="0"/>
              </a:spcBef>
              <a:spcAft>
                <a:spcPts val="0"/>
              </a:spcAft>
              <a:buClr>
                <a:srgbClr val="FFFFFF"/>
              </a:buClr>
              <a:buSzPts val="1400"/>
              <a:buFont typeface="Noto Sans Symbols"/>
              <a:buNone/>
            </a:pPr>
            <a:r>
              <a:t/>
            </a:r>
            <a:endParaRPr b="1" sz="1300">
              <a:solidFill>
                <a:schemeClr val="lt1"/>
              </a:solidFill>
            </a:endParaRPr>
          </a:p>
          <a:p>
            <a:pPr indent="0" lvl="0" marL="0" marR="0" rtl="0" algn="ctr">
              <a:lnSpc>
                <a:spcPct val="100000"/>
              </a:lnSpc>
              <a:spcBef>
                <a:spcPts val="0"/>
              </a:spcBef>
              <a:spcAft>
                <a:spcPts val="0"/>
              </a:spcAft>
              <a:buClr>
                <a:srgbClr val="FFFFFF"/>
              </a:buClr>
              <a:buSzPts val="1400"/>
              <a:buFont typeface="Noto Sans Symbols"/>
              <a:buNone/>
            </a:pPr>
            <a:r>
              <a:rPr b="1" lang="en" sz="1300">
                <a:solidFill>
                  <a:schemeClr val="lt1"/>
                </a:solidFill>
              </a:rPr>
              <a:t>Verizon Impact Application</a:t>
            </a:r>
            <a:endParaRPr b="1" i="0" sz="1300" u="none" cap="none" strike="noStrike">
              <a:solidFill>
                <a:schemeClr val="lt1"/>
              </a:solidFill>
            </a:endParaRPr>
          </a:p>
        </p:txBody>
      </p:sp>
      <p:sp>
        <p:nvSpPr>
          <p:cNvPr id="240" name="Google Shape;240;p30"/>
          <p:cNvSpPr/>
          <p:nvPr/>
        </p:nvSpPr>
        <p:spPr>
          <a:xfrm>
            <a:off x="6922525" y="1155875"/>
            <a:ext cx="1176000" cy="307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30"/>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30"/>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243" name="Google Shape;243;p30"/>
          <p:cNvSpPr txBox="1"/>
          <p:nvPr>
            <p:ph idx="4294967295" type="title"/>
          </p:nvPr>
        </p:nvSpPr>
        <p:spPr>
          <a:xfrm>
            <a:off x="155716" y="-1009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Our Impact and Expertise</a:t>
            </a:r>
            <a:endParaRPr/>
          </a:p>
        </p:txBody>
      </p:sp>
      <p:cxnSp>
        <p:nvCxnSpPr>
          <p:cNvPr id="244" name="Google Shape;244;p30"/>
          <p:cNvCxnSpPr/>
          <p:nvPr/>
        </p:nvCxnSpPr>
        <p:spPr>
          <a:xfrm>
            <a:off x="5629475" y="944763"/>
            <a:ext cx="0" cy="0"/>
          </a:xfrm>
          <a:prstGeom prst="straightConnector1">
            <a:avLst/>
          </a:prstGeom>
          <a:noFill/>
          <a:ln cap="flat" cmpd="sng" w="9525">
            <a:solidFill>
              <a:schemeClr val="dk2"/>
            </a:solidFill>
            <a:prstDash val="solid"/>
            <a:round/>
            <a:headEnd len="sm" w="sm" type="none"/>
            <a:tailEnd len="sm" w="sm" type="none"/>
          </a:ln>
        </p:spPr>
      </p:cxnSp>
      <p:sp>
        <p:nvSpPr>
          <p:cNvPr id="245" name="Google Shape;245;p30"/>
          <p:cNvSpPr txBox="1"/>
          <p:nvPr/>
        </p:nvSpPr>
        <p:spPr>
          <a:xfrm>
            <a:off x="376525" y="884163"/>
            <a:ext cx="2520600" cy="11460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Noto Sans Symbols"/>
              <a:buNone/>
            </a:pPr>
            <a:r>
              <a:t/>
            </a:r>
            <a:endParaRPr b="1" sz="1300">
              <a:solidFill>
                <a:schemeClr val="lt1"/>
              </a:solidFill>
            </a:endParaRPr>
          </a:p>
          <a:p>
            <a:pPr indent="0" lvl="0" marL="0" marR="0" rtl="0" algn="ctr">
              <a:lnSpc>
                <a:spcPct val="100000"/>
              </a:lnSpc>
              <a:spcBef>
                <a:spcPts val="0"/>
              </a:spcBef>
              <a:spcAft>
                <a:spcPts val="0"/>
              </a:spcAft>
              <a:buClr>
                <a:srgbClr val="FFFFFF"/>
              </a:buClr>
              <a:buSzPts val="1400"/>
              <a:buFont typeface="Noto Sans Symbols"/>
              <a:buNone/>
            </a:pPr>
            <a:r>
              <a:t/>
            </a:r>
            <a:endParaRPr b="1" sz="1300">
              <a:solidFill>
                <a:schemeClr val="lt1"/>
              </a:solidFill>
            </a:endParaRPr>
          </a:p>
          <a:p>
            <a:pPr indent="0" lvl="0" marL="0" marR="0" rtl="0" algn="ctr">
              <a:lnSpc>
                <a:spcPct val="100000"/>
              </a:lnSpc>
              <a:spcBef>
                <a:spcPts val="0"/>
              </a:spcBef>
              <a:spcAft>
                <a:spcPts val="0"/>
              </a:spcAft>
              <a:buClr>
                <a:srgbClr val="FFFFFF"/>
              </a:buClr>
              <a:buSzPts val="1400"/>
              <a:buFont typeface="Noto Sans Symbols"/>
              <a:buNone/>
            </a:pPr>
            <a:r>
              <a:rPr b="1" lang="en" sz="1300">
                <a:solidFill>
                  <a:schemeClr val="lt1"/>
                </a:solidFill>
              </a:rPr>
              <a:t>McDonald’s All-Day Breakfast</a:t>
            </a:r>
            <a:endParaRPr sz="1300">
              <a:solidFill>
                <a:schemeClr val="lt1"/>
              </a:solidFill>
            </a:endParaRPr>
          </a:p>
        </p:txBody>
      </p:sp>
      <p:sp>
        <p:nvSpPr>
          <p:cNvPr id="246" name="Google Shape;246;p30"/>
          <p:cNvSpPr txBox="1"/>
          <p:nvPr/>
        </p:nvSpPr>
        <p:spPr>
          <a:xfrm>
            <a:off x="3285875" y="884175"/>
            <a:ext cx="2520600" cy="11460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400"/>
              <a:buFont typeface="Noto Sans Symbols"/>
              <a:buNone/>
            </a:pPr>
            <a:r>
              <a:t/>
            </a:r>
            <a:endParaRPr b="1" sz="1300">
              <a:solidFill>
                <a:schemeClr val="lt1"/>
              </a:solidFill>
            </a:endParaRPr>
          </a:p>
          <a:p>
            <a:pPr indent="0" lvl="0" marL="0" rtl="0" algn="ctr">
              <a:spcBef>
                <a:spcPts val="0"/>
              </a:spcBef>
              <a:spcAft>
                <a:spcPts val="0"/>
              </a:spcAft>
              <a:buClr>
                <a:schemeClr val="lt1"/>
              </a:buClr>
              <a:buSzPts val="1400"/>
              <a:buFont typeface="Noto Sans Symbols"/>
              <a:buNone/>
            </a:pPr>
            <a:r>
              <a:t/>
            </a:r>
            <a:endParaRPr b="1" sz="1300">
              <a:solidFill>
                <a:schemeClr val="lt1"/>
              </a:solidFill>
            </a:endParaRPr>
          </a:p>
          <a:p>
            <a:pPr indent="0" lvl="0" marL="0" rtl="0" algn="ctr">
              <a:spcBef>
                <a:spcPts val="0"/>
              </a:spcBef>
              <a:spcAft>
                <a:spcPts val="0"/>
              </a:spcAft>
              <a:buClr>
                <a:schemeClr val="lt1"/>
              </a:buClr>
              <a:buSzPts val="1400"/>
              <a:buFont typeface="Noto Sans Symbols"/>
              <a:buNone/>
            </a:pPr>
            <a:r>
              <a:rPr b="1" lang="en" sz="1300">
                <a:solidFill>
                  <a:schemeClr val="lt1"/>
                </a:solidFill>
              </a:rPr>
              <a:t>Fitness Center Retention</a:t>
            </a:r>
            <a:endParaRPr b="1" i="0" sz="1300" u="none" cap="none" strike="noStrike">
              <a:solidFill>
                <a:schemeClr val="lt1"/>
              </a:solidFill>
            </a:endParaRPr>
          </a:p>
        </p:txBody>
      </p:sp>
      <p:pic>
        <p:nvPicPr>
          <p:cNvPr id="247" name="Google Shape;247;p30"/>
          <p:cNvPicPr preferRelativeResize="0"/>
          <p:nvPr/>
        </p:nvPicPr>
        <p:blipFill>
          <a:blip r:embed="rId4">
            <a:alphaModFix/>
          </a:blip>
          <a:stretch>
            <a:fillRect/>
          </a:stretch>
        </p:blipFill>
        <p:spPr>
          <a:xfrm>
            <a:off x="1236039" y="935687"/>
            <a:ext cx="801572" cy="534251"/>
          </a:xfrm>
          <a:prstGeom prst="rect">
            <a:avLst/>
          </a:prstGeom>
          <a:noFill/>
          <a:ln>
            <a:noFill/>
          </a:ln>
        </p:spPr>
      </p:pic>
      <p:pic>
        <p:nvPicPr>
          <p:cNvPr id="248" name="Google Shape;248;p30"/>
          <p:cNvPicPr preferRelativeResize="0"/>
          <p:nvPr/>
        </p:nvPicPr>
        <p:blipFill>
          <a:blip r:embed="rId5">
            <a:alphaModFix/>
          </a:blip>
          <a:stretch>
            <a:fillRect/>
          </a:stretch>
        </p:blipFill>
        <p:spPr>
          <a:xfrm>
            <a:off x="6933339" y="1126275"/>
            <a:ext cx="1154376" cy="366376"/>
          </a:xfrm>
          <a:prstGeom prst="rect">
            <a:avLst/>
          </a:prstGeom>
          <a:noFill/>
          <a:ln>
            <a:noFill/>
          </a:ln>
        </p:spPr>
      </p:pic>
      <p:pic>
        <p:nvPicPr>
          <p:cNvPr id="249" name="Google Shape;249;p30"/>
          <p:cNvPicPr preferRelativeResize="0"/>
          <p:nvPr/>
        </p:nvPicPr>
        <p:blipFill>
          <a:blip r:embed="rId6">
            <a:alphaModFix/>
          </a:blip>
          <a:stretch>
            <a:fillRect/>
          </a:stretch>
        </p:blipFill>
        <p:spPr>
          <a:xfrm>
            <a:off x="4502250" y="1041175"/>
            <a:ext cx="387200" cy="387200"/>
          </a:xfrm>
          <a:prstGeom prst="rect">
            <a:avLst/>
          </a:prstGeom>
          <a:noFill/>
          <a:ln>
            <a:noFill/>
          </a:ln>
        </p:spPr>
      </p:pic>
      <p:pic>
        <p:nvPicPr>
          <p:cNvPr id="250" name="Google Shape;250;p30"/>
          <p:cNvPicPr preferRelativeResize="0"/>
          <p:nvPr/>
        </p:nvPicPr>
        <p:blipFill>
          <a:blip r:embed="rId7">
            <a:alphaModFix/>
          </a:blip>
          <a:stretch>
            <a:fillRect/>
          </a:stretch>
        </p:blipFill>
        <p:spPr>
          <a:xfrm>
            <a:off x="4257900" y="1191513"/>
            <a:ext cx="387200" cy="387200"/>
          </a:xfrm>
          <a:prstGeom prst="rect">
            <a:avLst/>
          </a:prstGeom>
          <a:noFill/>
          <a:ln>
            <a:noFill/>
          </a:ln>
        </p:spPr>
      </p:pic>
      <p:sp>
        <p:nvSpPr>
          <p:cNvPr id="251" name="Google Shape;251;p30"/>
          <p:cNvSpPr/>
          <p:nvPr/>
        </p:nvSpPr>
        <p:spPr>
          <a:xfrm>
            <a:off x="376525" y="2384713"/>
            <a:ext cx="2520600" cy="1239900"/>
          </a:xfrm>
          <a:prstGeom prst="rect">
            <a:avLst/>
          </a:prstGeom>
          <a:solidFill>
            <a:srgbClr val="FFFFFF"/>
          </a:solidFill>
          <a:ln>
            <a:noFill/>
          </a:ln>
        </p:spPr>
        <p:txBody>
          <a:bodyPr anchorCtr="0" anchor="ctr" bIns="72000" lIns="108000" spcFirstLastPara="1" rIns="0" wrap="square" tIns="108000">
            <a:noAutofit/>
          </a:bodyPr>
          <a:lstStyle/>
          <a:p>
            <a:pPr indent="0" lvl="0" marL="0" rtl="0" algn="l">
              <a:lnSpc>
                <a:spcPct val="100000"/>
              </a:lnSpc>
              <a:spcBef>
                <a:spcPts val="0"/>
              </a:spcBef>
              <a:spcAft>
                <a:spcPts val="0"/>
              </a:spcAft>
              <a:buNone/>
            </a:pPr>
            <a:r>
              <a:t/>
            </a:r>
            <a:endParaRPr sz="1200"/>
          </a:p>
          <a:p>
            <a:pPr indent="-133350" lvl="0" marL="114300" rtl="0" algn="l">
              <a:lnSpc>
                <a:spcPct val="100000"/>
              </a:lnSpc>
              <a:spcBef>
                <a:spcPts val="0"/>
              </a:spcBef>
              <a:spcAft>
                <a:spcPts val="0"/>
              </a:spcAft>
              <a:buSzPts val="1200"/>
              <a:buChar char="●"/>
            </a:pPr>
            <a:r>
              <a:rPr lang="en" sz="1200"/>
              <a:t>Identified key drivers in a regional promotion and optimized marketing strategies to boost ROI.</a:t>
            </a:r>
            <a:endParaRPr sz="1200"/>
          </a:p>
          <a:p>
            <a:pPr indent="0" lvl="0" marL="114300" rtl="0" algn="l">
              <a:lnSpc>
                <a:spcPct val="100000"/>
              </a:lnSpc>
              <a:spcBef>
                <a:spcPts val="0"/>
              </a:spcBef>
              <a:spcAft>
                <a:spcPts val="0"/>
              </a:spcAft>
              <a:buNone/>
            </a:pPr>
            <a:r>
              <a:t/>
            </a:r>
            <a:endParaRPr sz="1200"/>
          </a:p>
          <a:p>
            <a:pPr indent="-133350" lvl="0" marL="114300" rtl="0" algn="l">
              <a:lnSpc>
                <a:spcPct val="100000"/>
              </a:lnSpc>
              <a:spcBef>
                <a:spcPts val="0"/>
              </a:spcBef>
              <a:spcAft>
                <a:spcPts val="0"/>
              </a:spcAft>
              <a:buSzPts val="1200"/>
              <a:buChar char="●"/>
            </a:pPr>
            <a:r>
              <a:rPr lang="en" sz="1200"/>
              <a:t>Coordinated with CMO and Regional Leads to roll-out marketing plan.</a:t>
            </a:r>
            <a:endParaRPr sz="1200"/>
          </a:p>
        </p:txBody>
      </p:sp>
      <p:sp>
        <p:nvSpPr>
          <p:cNvPr id="252" name="Google Shape;252;p30"/>
          <p:cNvSpPr/>
          <p:nvPr/>
        </p:nvSpPr>
        <p:spPr>
          <a:xfrm>
            <a:off x="3285875" y="2466629"/>
            <a:ext cx="2520600" cy="1239900"/>
          </a:xfrm>
          <a:prstGeom prst="rect">
            <a:avLst/>
          </a:prstGeom>
          <a:noFill/>
          <a:ln>
            <a:noFill/>
          </a:ln>
        </p:spPr>
        <p:txBody>
          <a:bodyPr anchorCtr="0" anchor="ctr" bIns="72000" lIns="108000" spcFirstLastPara="1" rIns="0" wrap="square" tIns="108000">
            <a:noAutofit/>
          </a:bodyPr>
          <a:lstStyle/>
          <a:p>
            <a:pPr indent="-133350" lvl="0" marL="114300" rtl="0" algn="l">
              <a:spcBef>
                <a:spcPts val="0"/>
              </a:spcBef>
              <a:spcAft>
                <a:spcPts val="0"/>
              </a:spcAft>
              <a:buClr>
                <a:srgbClr val="222222"/>
              </a:buClr>
              <a:buSzPts val="1200"/>
              <a:buChar char="●"/>
            </a:pPr>
            <a:r>
              <a:rPr lang="en" sz="1200">
                <a:solidFill>
                  <a:srgbClr val="222222"/>
                </a:solidFill>
                <a:highlight>
                  <a:schemeClr val="lt1"/>
                </a:highlight>
              </a:rPr>
              <a:t>Improved member retention and minimized churn rates through data-driven strategies. </a:t>
            </a:r>
            <a:endParaRPr sz="1200">
              <a:solidFill>
                <a:srgbClr val="222222"/>
              </a:solidFill>
              <a:highlight>
                <a:schemeClr val="lt1"/>
              </a:highlight>
            </a:endParaRPr>
          </a:p>
          <a:p>
            <a:pPr indent="0" lvl="0" marL="0" rtl="0" algn="l">
              <a:spcBef>
                <a:spcPts val="0"/>
              </a:spcBef>
              <a:spcAft>
                <a:spcPts val="0"/>
              </a:spcAft>
              <a:buNone/>
            </a:pPr>
            <a:r>
              <a:t/>
            </a:r>
            <a:endParaRPr sz="1200">
              <a:solidFill>
                <a:srgbClr val="222222"/>
              </a:solidFill>
              <a:highlight>
                <a:schemeClr val="lt1"/>
              </a:highlight>
            </a:endParaRPr>
          </a:p>
          <a:p>
            <a:pPr indent="-133350" lvl="0" marL="114300" rtl="0" algn="l">
              <a:spcBef>
                <a:spcPts val="0"/>
              </a:spcBef>
              <a:spcAft>
                <a:spcPts val="0"/>
              </a:spcAft>
              <a:buClr>
                <a:srgbClr val="222222"/>
              </a:buClr>
              <a:buSzPts val="1200"/>
              <a:buChar char="●"/>
            </a:pPr>
            <a:r>
              <a:rPr lang="en" sz="1200">
                <a:solidFill>
                  <a:srgbClr val="222222"/>
                </a:solidFill>
                <a:highlight>
                  <a:schemeClr val="lt1"/>
                </a:highlight>
              </a:rPr>
              <a:t>Minimized churn by 20% compared to baseline in the year after implementation.</a:t>
            </a:r>
            <a:endParaRPr sz="1200">
              <a:solidFill>
                <a:srgbClr val="222222"/>
              </a:solidFill>
              <a:highlight>
                <a:schemeClr val="lt1"/>
              </a:highlight>
            </a:endParaRPr>
          </a:p>
          <a:p>
            <a:pPr indent="0" lvl="0" marL="0" rtl="0" algn="l">
              <a:spcBef>
                <a:spcPts val="0"/>
              </a:spcBef>
              <a:spcAft>
                <a:spcPts val="0"/>
              </a:spcAft>
              <a:buNone/>
            </a:pPr>
            <a:r>
              <a:t/>
            </a:r>
            <a:endParaRPr sz="1200"/>
          </a:p>
        </p:txBody>
      </p:sp>
      <p:sp>
        <p:nvSpPr>
          <p:cNvPr id="253" name="Google Shape;253;p30"/>
          <p:cNvSpPr/>
          <p:nvPr/>
        </p:nvSpPr>
        <p:spPr>
          <a:xfrm>
            <a:off x="6250225" y="2384725"/>
            <a:ext cx="2520600" cy="1939500"/>
          </a:xfrm>
          <a:prstGeom prst="rect">
            <a:avLst/>
          </a:prstGeom>
          <a:solidFill>
            <a:srgbClr val="FFFFFF"/>
          </a:solidFill>
          <a:ln>
            <a:noFill/>
          </a:ln>
        </p:spPr>
        <p:txBody>
          <a:bodyPr anchorCtr="0" anchor="ctr" bIns="72000" lIns="108000" spcFirstLastPara="1" rIns="0" wrap="square" tIns="108000">
            <a:noAutofit/>
          </a:bodyPr>
          <a:lstStyle/>
          <a:p>
            <a:pPr indent="-133350" lvl="0" marL="114300" marR="0" rtl="0" algn="l">
              <a:lnSpc>
                <a:spcPct val="100000"/>
              </a:lnSpc>
              <a:spcBef>
                <a:spcPts val="0"/>
              </a:spcBef>
              <a:spcAft>
                <a:spcPts val="0"/>
              </a:spcAft>
              <a:buClr>
                <a:srgbClr val="222222"/>
              </a:buClr>
              <a:buSzPts val="1200"/>
              <a:buChar char="●"/>
            </a:pPr>
            <a:r>
              <a:rPr lang="en" sz="1200">
                <a:solidFill>
                  <a:srgbClr val="222222"/>
                </a:solidFill>
                <a:highlight>
                  <a:schemeClr val="lt1"/>
                </a:highlight>
              </a:rPr>
              <a:t>Accurately forecasted customer default probabilities, reducing financial losses and maximizing gains.</a:t>
            </a:r>
            <a:endParaRPr sz="1200">
              <a:solidFill>
                <a:srgbClr val="222222"/>
              </a:solidFill>
              <a:highlight>
                <a:schemeClr val="lt1"/>
              </a:highlight>
            </a:endParaRPr>
          </a:p>
          <a:p>
            <a:pPr indent="0" lvl="0" marL="0" marR="0" rtl="0" algn="l">
              <a:lnSpc>
                <a:spcPct val="100000"/>
              </a:lnSpc>
              <a:spcBef>
                <a:spcPts val="0"/>
              </a:spcBef>
              <a:spcAft>
                <a:spcPts val="0"/>
              </a:spcAft>
              <a:buNone/>
            </a:pPr>
            <a:r>
              <a:t/>
            </a:r>
            <a:endParaRPr sz="1200">
              <a:solidFill>
                <a:srgbClr val="222222"/>
              </a:solidFill>
              <a:highlight>
                <a:schemeClr val="lt1"/>
              </a:highlight>
            </a:endParaRPr>
          </a:p>
          <a:p>
            <a:pPr indent="-133350" lvl="0" marL="114300" marR="0" rtl="0" algn="l">
              <a:lnSpc>
                <a:spcPct val="100000"/>
              </a:lnSpc>
              <a:spcBef>
                <a:spcPts val="0"/>
              </a:spcBef>
              <a:spcAft>
                <a:spcPts val="0"/>
              </a:spcAft>
              <a:buClr>
                <a:srgbClr val="222222"/>
              </a:buClr>
              <a:buSzPts val="1200"/>
              <a:buChar char="●"/>
            </a:pPr>
            <a:r>
              <a:rPr lang="en" sz="1200">
                <a:solidFill>
                  <a:srgbClr val="222222"/>
                </a:solidFill>
                <a:highlight>
                  <a:schemeClr val="lt1"/>
                </a:highlight>
              </a:rPr>
              <a:t>Developed a predictive, data-driven application to enhance economic impact improving original model’s ROI by $27 million per 1 million applicants.</a:t>
            </a:r>
            <a:endParaRPr sz="1200">
              <a:solidFill>
                <a:srgbClr val="222222"/>
              </a:solidFill>
              <a:highlight>
                <a:schemeClr val="lt1"/>
              </a:highlight>
            </a:endParaRPr>
          </a:p>
        </p:txBody>
      </p:sp>
      <p:grpSp>
        <p:nvGrpSpPr>
          <p:cNvPr id="254" name="Google Shape;254;p30"/>
          <p:cNvGrpSpPr/>
          <p:nvPr/>
        </p:nvGrpSpPr>
        <p:grpSpPr>
          <a:xfrm>
            <a:off x="1494449" y="4609238"/>
            <a:ext cx="6784942" cy="534249"/>
            <a:chOff x="947307" y="4381849"/>
            <a:chExt cx="6292842" cy="534249"/>
          </a:xfrm>
        </p:grpSpPr>
        <p:grpSp>
          <p:nvGrpSpPr>
            <p:cNvPr id="255" name="Google Shape;255;p30"/>
            <p:cNvGrpSpPr/>
            <p:nvPr/>
          </p:nvGrpSpPr>
          <p:grpSpPr>
            <a:xfrm>
              <a:off x="947307" y="4382100"/>
              <a:ext cx="1152936" cy="533997"/>
              <a:chOff x="1083025" y="1491248"/>
              <a:chExt cx="1844108" cy="1650177"/>
            </a:xfrm>
          </p:grpSpPr>
          <p:sp>
            <p:nvSpPr>
              <p:cNvPr id="256" name="Google Shape;256;p30"/>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1"/>
                    </a:solidFill>
                    <a:latin typeface="Roboto"/>
                    <a:ea typeface="Roboto"/>
                    <a:cs typeface="Roboto"/>
                    <a:sym typeface="Roboto"/>
                  </a:rPr>
                  <a:t>Team Introduction</a:t>
                </a:r>
                <a:endParaRPr sz="700">
                  <a:solidFill>
                    <a:schemeClr val="dk1"/>
                  </a:solidFill>
                  <a:latin typeface="Roboto"/>
                  <a:ea typeface="Roboto"/>
                  <a:cs typeface="Roboto"/>
                  <a:sym typeface="Roboto"/>
                </a:endParaRPr>
              </a:p>
            </p:txBody>
          </p:sp>
          <p:sp>
            <p:nvSpPr>
              <p:cNvPr id="257" name="Google Shape;257;p3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258" name="Google Shape;258;p3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259" name="Google Shape;259;p3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260" name="Google Shape;260;p30"/>
            <p:cNvGrpSpPr/>
            <p:nvPr/>
          </p:nvGrpSpPr>
          <p:grpSpPr>
            <a:xfrm>
              <a:off x="1914859" y="4381849"/>
              <a:ext cx="1436932" cy="533974"/>
              <a:chOff x="865157" y="1491321"/>
              <a:chExt cx="2232300" cy="1650104"/>
            </a:xfrm>
          </p:grpSpPr>
          <p:sp>
            <p:nvSpPr>
              <p:cNvPr id="261" name="Google Shape;261;p30"/>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262" name="Google Shape;262;p3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263" name="Google Shape;263;p3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264" name="Google Shape;264;p3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265" name="Google Shape;265;p30"/>
            <p:cNvGrpSpPr/>
            <p:nvPr/>
          </p:nvGrpSpPr>
          <p:grpSpPr>
            <a:xfrm>
              <a:off x="3021771" y="4382169"/>
              <a:ext cx="1437155" cy="533868"/>
              <a:chOff x="811648" y="1491646"/>
              <a:chExt cx="2232300" cy="1649779"/>
            </a:xfrm>
          </p:grpSpPr>
          <p:sp>
            <p:nvSpPr>
              <p:cNvPr id="266" name="Google Shape;266;p30"/>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267" name="Google Shape;267;p3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268" name="Google Shape;268;p3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269" name="Google Shape;269;p3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270" name="Google Shape;270;p30"/>
            <p:cNvGrpSpPr/>
            <p:nvPr/>
          </p:nvGrpSpPr>
          <p:grpSpPr>
            <a:xfrm>
              <a:off x="4319951" y="4382161"/>
              <a:ext cx="1593156" cy="533871"/>
              <a:chOff x="1057173" y="1491638"/>
              <a:chExt cx="2139900" cy="1649787"/>
            </a:xfrm>
          </p:grpSpPr>
          <p:sp>
            <p:nvSpPr>
              <p:cNvPr id="271" name="Google Shape;271;p3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272" name="Google Shape;272;p3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273" name="Google Shape;273;p3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274" name="Google Shape;274;p30"/>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275" name="Google Shape;275;p30"/>
            <p:cNvGrpSpPr/>
            <p:nvPr/>
          </p:nvGrpSpPr>
          <p:grpSpPr>
            <a:xfrm>
              <a:off x="5425617" y="4381900"/>
              <a:ext cx="1814532" cy="533869"/>
              <a:chOff x="771854" y="1491644"/>
              <a:chExt cx="2354700" cy="1649781"/>
            </a:xfrm>
          </p:grpSpPr>
          <p:sp>
            <p:nvSpPr>
              <p:cNvPr id="276" name="Google Shape;276;p30"/>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277" name="Google Shape;277;p30"/>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278" name="Google Shape;278;p30"/>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279" name="Google Shape;279;p30"/>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
        <p:nvSpPr>
          <p:cNvPr id="280" name="Google Shape;280;p30"/>
          <p:cNvSpPr/>
          <p:nvPr/>
        </p:nvSpPr>
        <p:spPr>
          <a:xfrm>
            <a:off x="1494402" y="4923074"/>
            <a:ext cx="1197600" cy="465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281" name="Google Shape;281;p30"/>
          <p:cNvSpPr/>
          <p:nvPr/>
        </p:nvSpPr>
        <p:spPr>
          <a:xfrm flipH="1">
            <a:off x="1494324" y="4881271"/>
            <a:ext cx="1197600" cy="465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1"/>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31"/>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288" name="Google Shape;288;p31"/>
          <p:cNvSpPr txBox="1"/>
          <p:nvPr/>
        </p:nvSpPr>
        <p:spPr>
          <a:xfrm>
            <a:off x="493825" y="833388"/>
            <a:ext cx="7804800" cy="3468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a:p>
          <a:p>
            <a:pPr indent="0" lvl="0" marL="0" rtl="0" algn="just">
              <a:spcBef>
                <a:spcPts val="0"/>
              </a:spcBef>
              <a:spcAft>
                <a:spcPts val="0"/>
              </a:spcAft>
              <a:buNone/>
            </a:pPr>
            <a:r>
              <a:t/>
            </a:r>
            <a:endParaRPr sz="900"/>
          </a:p>
          <a:p>
            <a:pPr indent="0" lvl="0" marL="0" rtl="0" algn="just">
              <a:spcBef>
                <a:spcPts val="0"/>
              </a:spcBef>
              <a:spcAft>
                <a:spcPts val="0"/>
              </a:spcAft>
              <a:buNone/>
            </a:pPr>
            <a:r>
              <a:rPr lang="en" sz="1200"/>
              <a:t>The book e-commerce market is experiencing remarkable growth, projected to reach USD 23.12 billion by 2026, </a:t>
            </a:r>
            <a:r>
              <a:rPr lang="en" sz="1200">
                <a:solidFill>
                  <a:srgbClr val="001D35"/>
                </a:solidFill>
              </a:rPr>
              <a:t>with a compound annual growth rate of 4.9%</a:t>
            </a:r>
            <a:r>
              <a:rPr baseline="30000" lang="en">
                <a:solidFill>
                  <a:schemeClr val="dk1"/>
                </a:solidFill>
              </a:rPr>
              <a:t>1</a:t>
            </a:r>
            <a:r>
              <a:rPr lang="en" sz="1200"/>
              <a:t>. Digital transformation and changing consumer behaviors are reshaping how books are discovered, purchased, and consumed.</a:t>
            </a:r>
            <a:endParaRPr sz="1200"/>
          </a:p>
          <a:p>
            <a:pPr indent="0" lvl="0" marL="0" rtl="0" algn="just">
              <a:spcBef>
                <a:spcPts val="0"/>
              </a:spcBef>
              <a:spcAft>
                <a:spcPts val="0"/>
              </a:spcAft>
              <a:buNone/>
            </a:pPr>
            <a:r>
              <a:t/>
            </a:r>
            <a:endParaRPr/>
          </a:p>
          <a:p>
            <a:pPr indent="0" lvl="0" marL="0" rtl="0" algn="just">
              <a:spcBef>
                <a:spcPts val="0"/>
              </a:spcBef>
              <a:spcAft>
                <a:spcPts val="0"/>
              </a:spcAft>
              <a:buNone/>
            </a:pPr>
            <a:r>
              <a:t/>
            </a:r>
            <a:endParaRPr sz="900"/>
          </a:p>
          <a:p>
            <a:pPr indent="0" lvl="0" marL="0" rtl="0" algn="just">
              <a:spcBef>
                <a:spcPts val="0"/>
              </a:spcBef>
              <a:spcAft>
                <a:spcPts val="0"/>
              </a:spcAft>
              <a:buNone/>
            </a:pPr>
            <a:r>
              <a:t/>
            </a:r>
            <a:endParaRPr sz="1200">
              <a:latin typeface="Roboto"/>
              <a:ea typeface="Roboto"/>
              <a:cs typeface="Roboto"/>
              <a:sym typeface="Roboto"/>
            </a:endParaRPr>
          </a:p>
          <a:p>
            <a:pPr indent="0" lvl="0" marL="0" rtl="0" algn="just">
              <a:spcBef>
                <a:spcPts val="0"/>
              </a:spcBef>
              <a:spcAft>
                <a:spcPts val="0"/>
              </a:spcAft>
              <a:buNone/>
            </a:pPr>
            <a:r>
              <a:t/>
            </a:r>
            <a:endParaRPr sz="1200"/>
          </a:p>
          <a:p>
            <a:pPr indent="0" lvl="0" marL="0" rtl="0" algn="just">
              <a:spcBef>
                <a:spcPts val="0"/>
              </a:spcBef>
              <a:spcAft>
                <a:spcPts val="0"/>
              </a:spcAft>
              <a:buNone/>
            </a:pPr>
            <a:r>
              <a:rPr lang="en" sz="1200"/>
              <a:t>Despite the availability of extensive customer data, many online bookstores still rely on basic </a:t>
            </a:r>
            <a:r>
              <a:rPr b="1" lang="en" sz="1200"/>
              <a:t>"most popular" recommendation systems</a:t>
            </a:r>
            <a:r>
              <a:rPr lang="en" sz="1200"/>
              <a:t>, with </a:t>
            </a:r>
            <a:r>
              <a:rPr b="1" lang="en" sz="1200"/>
              <a:t>many</a:t>
            </a:r>
            <a:r>
              <a:rPr b="1" lang="en" sz="1200"/>
              <a:t> readers reporting frustration</a:t>
            </a:r>
            <a:r>
              <a:rPr lang="en" sz="1200"/>
              <a:t> from receiving suggestions for books they've already purchased.</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a:p>
          <a:p>
            <a:pPr indent="0" lvl="0" marL="0" rtl="0" algn="l">
              <a:lnSpc>
                <a:spcPct val="115000"/>
              </a:lnSpc>
              <a:spcBef>
                <a:spcPts val="600"/>
              </a:spcBef>
              <a:spcAft>
                <a:spcPts val="600"/>
              </a:spcAft>
              <a:buNone/>
            </a:pPr>
            <a:r>
              <a:t/>
            </a:r>
            <a:endParaRPr sz="1200"/>
          </a:p>
        </p:txBody>
      </p:sp>
      <p:sp>
        <p:nvSpPr>
          <p:cNvPr id="289" name="Google Shape;289;p31"/>
          <p:cNvSpPr/>
          <p:nvPr/>
        </p:nvSpPr>
        <p:spPr>
          <a:xfrm>
            <a:off x="1494402" y="4923074"/>
            <a:ext cx="1181100" cy="465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flipH="1">
            <a:off x="1494407" y="4881271"/>
            <a:ext cx="1181100" cy="465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1" name="Google Shape;291;p31"/>
          <p:cNvSpPr txBox="1"/>
          <p:nvPr>
            <p:ph type="ctrTitle"/>
          </p:nvPr>
        </p:nvSpPr>
        <p:spPr>
          <a:xfrm>
            <a:off x="154041" y="-86675"/>
            <a:ext cx="8835900" cy="54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sz="1800"/>
              <a:t>Background</a:t>
            </a:r>
            <a:endParaRPr sz="1800"/>
          </a:p>
        </p:txBody>
      </p:sp>
      <p:sp>
        <p:nvSpPr>
          <p:cNvPr id="292" name="Google Shape;292;p31"/>
          <p:cNvSpPr txBox="1"/>
          <p:nvPr/>
        </p:nvSpPr>
        <p:spPr>
          <a:xfrm>
            <a:off x="4366525" y="3680475"/>
            <a:ext cx="4037700" cy="584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chemeClr val="dk1"/>
              </a:buClr>
              <a:buSzPts val="1200"/>
              <a:buFont typeface="Roboto"/>
              <a:buChar char="●"/>
            </a:pPr>
            <a:r>
              <a:rPr lang="en" sz="1200">
                <a:latin typeface="Roboto"/>
                <a:ea typeface="Roboto"/>
                <a:cs typeface="Roboto"/>
                <a:sym typeface="Roboto"/>
              </a:rPr>
              <a:t>Create meaningful connections with readers</a:t>
            </a:r>
            <a:endParaRPr sz="1200">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latin typeface="Roboto"/>
                <a:ea typeface="Roboto"/>
                <a:cs typeface="Roboto"/>
                <a:sym typeface="Roboto"/>
              </a:rPr>
              <a:t>Drive personalized marketing campaigns</a:t>
            </a:r>
            <a:endParaRPr/>
          </a:p>
        </p:txBody>
      </p:sp>
      <p:sp>
        <p:nvSpPr>
          <p:cNvPr id="293" name="Google Shape;293;p31"/>
          <p:cNvSpPr/>
          <p:nvPr/>
        </p:nvSpPr>
        <p:spPr>
          <a:xfrm>
            <a:off x="2656825" y="732625"/>
            <a:ext cx="3478800" cy="3849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Background</a:t>
            </a:r>
            <a:endParaRPr/>
          </a:p>
        </p:txBody>
      </p:sp>
      <p:sp>
        <p:nvSpPr>
          <p:cNvPr id="294" name="Google Shape;294;p31"/>
          <p:cNvSpPr/>
          <p:nvPr/>
        </p:nvSpPr>
        <p:spPr>
          <a:xfrm>
            <a:off x="2656825" y="1970000"/>
            <a:ext cx="3478800" cy="3849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Main Challenge</a:t>
            </a:r>
            <a:endParaRPr/>
          </a:p>
        </p:txBody>
      </p:sp>
      <p:sp>
        <p:nvSpPr>
          <p:cNvPr id="295" name="Google Shape;295;p31"/>
          <p:cNvSpPr/>
          <p:nvPr/>
        </p:nvSpPr>
        <p:spPr>
          <a:xfrm>
            <a:off x="2656825" y="3207375"/>
            <a:ext cx="3478800" cy="3849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Business Opportunity</a:t>
            </a:r>
            <a:endParaRPr/>
          </a:p>
        </p:txBody>
      </p:sp>
      <p:sp>
        <p:nvSpPr>
          <p:cNvPr id="296" name="Google Shape;296;p31"/>
          <p:cNvSpPr txBox="1"/>
          <p:nvPr/>
        </p:nvSpPr>
        <p:spPr>
          <a:xfrm>
            <a:off x="1080075" y="3681675"/>
            <a:ext cx="30000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600"/>
              </a:spcBef>
              <a:spcAft>
                <a:spcPts val="0"/>
              </a:spcAft>
              <a:buClr>
                <a:schemeClr val="dk1"/>
              </a:buClr>
              <a:buSzPts val="1200"/>
              <a:buFont typeface="Roboto"/>
              <a:buChar char="●"/>
            </a:pPr>
            <a:r>
              <a:rPr lang="en" sz="1200">
                <a:latin typeface="Roboto"/>
                <a:ea typeface="Roboto"/>
                <a:cs typeface="Roboto"/>
                <a:sym typeface="Roboto"/>
              </a:rPr>
              <a:t>Enhance customer engagement</a:t>
            </a:r>
            <a:endParaRPr sz="1200">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latin typeface="Roboto"/>
                <a:ea typeface="Roboto"/>
                <a:cs typeface="Roboto"/>
                <a:sym typeface="Roboto"/>
              </a:rPr>
              <a:t>Increase average order value</a:t>
            </a:r>
            <a:endParaRPr/>
          </a:p>
        </p:txBody>
      </p:sp>
      <p:grpSp>
        <p:nvGrpSpPr>
          <p:cNvPr id="297" name="Google Shape;297;p31"/>
          <p:cNvGrpSpPr/>
          <p:nvPr/>
        </p:nvGrpSpPr>
        <p:grpSpPr>
          <a:xfrm>
            <a:off x="1494449" y="4609238"/>
            <a:ext cx="6784942" cy="534249"/>
            <a:chOff x="947307" y="4381849"/>
            <a:chExt cx="6292842" cy="534249"/>
          </a:xfrm>
        </p:grpSpPr>
        <p:grpSp>
          <p:nvGrpSpPr>
            <p:cNvPr id="298" name="Google Shape;298;p31"/>
            <p:cNvGrpSpPr/>
            <p:nvPr/>
          </p:nvGrpSpPr>
          <p:grpSpPr>
            <a:xfrm>
              <a:off x="947307" y="4382100"/>
              <a:ext cx="1152936" cy="533997"/>
              <a:chOff x="1083025" y="1491248"/>
              <a:chExt cx="1844108" cy="1650177"/>
            </a:xfrm>
          </p:grpSpPr>
          <p:sp>
            <p:nvSpPr>
              <p:cNvPr id="299" name="Google Shape;299;p31"/>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300" name="Google Shape;300;p3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301" name="Google Shape;301;p3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302" name="Google Shape;302;p3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303" name="Google Shape;303;p31"/>
            <p:cNvGrpSpPr/>
            <p:nvPr/>
          </p:nvGrpSpPr>
          <p:grpSpPr>
            <a:xfrm>
              <a:off x="1914859" y="4381849"/>
              <a:ext cx="2462771" cy="533974"/>
              <a:chOff x="865157" y="1491321"/>
              <a:chExt cx="3825961" cy="1650104"/>
            </a:xfrm>
          </p:grpSpPr>
          <p:sp>
            <p:nvSpPr>
              <p:cNvPr id="304" name="Google Shape;304;p31"/>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chemeClr val="dk1"/>
                    </a:solidFill>
                    <a:latin typeface="Roboto"/>
                    <a:ea typeface="Roboto"/>
                    <a:cs typeface="Roboto"/>
                    <a:sym typeface="Roboto"/>
                  </a:rPr>
                  <a:t>Solution Overview</a:t>
                </a:r>
                <a:endParaRPr sz="7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305" name="Google Shape;305;p3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306" name="Google Shape;306;p31"/>
              <p:cNvSpPr/>
              <p:nvPr/>
            </p:nvSpPr>
            <p:spPr>
              <a:xfrm flipH="1">
                <a:off x="2856308" y="230747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307" name="Google Shape;307;p31"/>
              <p:cNvSpPr/>
              <p:nvPr/>
            </p:nvSpPr>
            <p:spPr>
              <a:xfrm>
                <a:off x="2856318" y="2460295"/>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308" name="Google Shape;308;p31"/>
            <p:cNvGrpSpPr/>
            <p:nvPr/>
          </p:nvGrpSpPr>
          <p:grpSpPr>
            <a:xfrm>
              <a:off x="2055015" y="4382169"/>
              <a:ext cx="2403910" cy="533868"/>
              <a:chOff x="-689991" y="1491646"/>
              <a:chExt cx="3733940" cy="1649779"/>
            </a:xfrm>
          </p:grpSpPr>
          <p:sp>
            <p:nvSpPr>
              <p:cNvPr id="309" name="Google Shape;309;p31"/>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310" name="Google Shape;310;p3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311" name="Google Shape;311;p31"/>
              <p:cNvSpPr/>
              <p:nvPr/>
            </p:nvSpPr>
            <p:spPr>
              <a:xfrm flipH="1">
                <a:off x="-689983" y="2306818"/>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312" name="Google Shape;312;p31"/>
              <p:cNvSpPr/>
              <p:nvPr/>
            </p:nvSpPr>
            <p:spPr>
              <a:xfrm>
                <a:off x="-689991" y="245959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313" name="Google Shape;313;p31"/>
            <p:cNvGrpSpPr/>
            <p:nvPr/>
          </p:nvGrpSpPr>
          <p:grpSpPr>
            <a:xfrm>
              <a:off x="4319951" y="4382161"/>
              <a:ext cx="1593156" cy="533871"/>
              <a:chOff x="1057173" y="1491638"/>
              <a:chExt cx="2139900" cy="1649787"/>
            </a:xfrm>
          </p:grpSpPr>
          <p:sp>
            <p:nvSpPr>
              <p:cNvPr id="314" name="Google Shape;314;p3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315" name="Google Shape;315;p3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316" name="Google Shape;316;p3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17" name="Google Shape;317;p31"/>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318" name="Google Shape;318;p31"/>
            <p:cNvGrpSpPr/>
            <p:nvPr/>
          </p:nvGrpSpPr>
          <p:grpSpPr>
            <a:xfrm>
              <a:off x="5425617" y="4381900"/>
              <a:ext cx="1814532" cy="533869"/>
              <a:chOff x="771854" y="1491644"/>
              <a:chExt cx="2354700" cy="1649781"/>
            </a:xfrm>
          </p:grpSpPr>
          <p:sp>
            <p:nvSpPr>
              <p:cNvPr id="319" name="Google Shape;319;p3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320" name="Google Shape;320;p3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321" name="Google Shape;321;p3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22" name="Google Shape;322;p31"/>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
        <p:nvSpPr>
          <p:cNvPr id="323" name="Google Shape;323;p31"/>
          <p:cNvSpPr txBox="1"/>
          <p:nvPr/>
        </p:nvSpPr>
        <p:spPr>
          <a:xfrm>
            <a:off x="918125" y="4269625"/>
            <a:ext cx="811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300">
                <a:solidFill>
                  <a:schemeClr val="dk1"/>
                </a:solidFill>
              </a:rPr>
              <a:t>1</a:t>
            </a:r>
            <a:r>
              <a:rPr lang="en" sz="800"/>
              <a:t>:  </a:t>
            </a:r>
            <a:r>
              <a:rPr lang="en" sz="700"/>
              <a:t>AppleWorld.Today. (2021, February 10). </a:t>
            </a:r>
            <a:r>
              <a:rPr i="1" lang="en" sz="700"/>
              <a:t>Global e-book market expected to see strong growth through 2026</a:t>
            </a:r>
            <a:r>
              <a:rPr lang="en" sz="700"/>
              <a:t>. AppleWorld.Today.</a:t>
            </a:r>
            <a:r>
              <a:rPr lang="en" sz="700">
                <a:uFill>
                  <a:noFill/>
                </a:uFill>
                <a:hlinkClick r:id="rId4"/>
              </a:rPr>
              <a:t> </a:t>
            </a:r>
            <a:endParaRPr sz="400"/>
          </a:p>
          <a:p>
            <a:pPr indent="0" lvl="0" marL="0" rtl="0" algn="l">
              <a:spcBef>
                <a:spcPts val="0"/>
              </a:spcBef>
              <a:spcAft>
                <a:spcPts val="0"/>
              </a:spcAft>
              <a:buNone/>
            </a:pPr>
            <a:r>
              <a:rPr lang="en" sz="700"/>
              <a:t>       </a:t>
            </a:r>
            <a:r>
              <a:rPr lang="en" sz="700" u="sng">
                <a:solidFill>
                  <a:schemeClr val="dk1"/>
                </a:solidFill>
                <a:hlinkClick r:id="rId5">
                  <a:extLst>
                    <a:ext uri="{A12FA001-AC4F-418D-AE19-62706E023703}">
                      <ahyp:hlinkClr val="tx"/>
                    </a:ext>
                  </a:extLst>
                </a:hlinkClick>
              </a:rPr>
              <a:t>https://appleworld.today/2021/02/global-e-book-market-expected-to-see-strong-growth-through-2026/</a:t>
            </a:r>
            <a:endParaRPr sz="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29" name="Google Shape;329;p32"/>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330" name="Google Shape;330;p32"/>
          <p:cNvSpPr txBox="1"/>
          <p:nvPr>
            <p:ph type="ctrTitle"/>
          </p:nvPr>
        </p:nvSpPr>
        <p:spPr>
          <a:xfrm>
            <a:off x="154041" y="-160225"/>
            <a:ext cx="8835900" cy="548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sz="1800"/>
              <a:t>Problem Statement</a:t>
            </a:r>
            <a:endParaRPr sz="1800"/>
          </a:p>
        </p:txBody>
      </p:sp>
      <p:sp>
        <p:nvSpPr>
          <p:cNvPr id="331" name="Google Shape;331;p32"/>
          <p:cNvSpPr txBox="1"/>
          <p:nvPr/>
        </p:nvSpPr>
        <p:spPr>
          <a:xfrm>
            <a:off x="270300" y="1503350"/>
            <a:ext cx="4712100" cy="84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chemeClr val="dk1"/>
                </a:solidFill>
              </a:rPr>
              <a:t>Background</a:t>
            </a:r>
            <a:endParaRPr b="1" sz="1200">
              <a:solidFill>
                <a:schemeClr val="dk1"/>
              </a:solidFill>
            </a:endParaRPr>
          </a:p>
          <a:p>
            <a:pPr indent="0" lvl="0" marL="0" rtl="0" algn="just">
              <a:spcBef>
                <a:spcPts val="0"/>
              </a:spcBef>
              <a:spcAft>
                <a:spcPts val="0"/>
              </a:spcAft>
              <a:buNone/>
            </a:pPr>
            <a:r>
              <a:t/>
            </a:r>
            <a:endParaRPr sz="700"/>
          </a:p>
          <a:p>
            <a:pPr indent="0" lvl="0" marL="0" rtl="0" algn="just">
              <a:spcBef>
                <a:spcPts val="0"/>
              </a:spcBef>
              <a:spcAft>
                <a:spcPts val="0"/>
              </a:spcAft>
              <a:buNone/>
            </a:pPr>
            <a:r>
              <a:rPr lang="en" sz="1000"/>
              <a:t>Current recommendation system treats all readers identically, missing opportunities to leverage rich customer data for better recommendations and increased sales.</a:t>
            </a:r>
            <a:endParaRPr sz="1200"/>
          </a:p>
        </p:txBody>
      </p:sp>
      <p:sp>
        <p:nvSpPr>
          <p:cNvPr id="332" name="Google Shape;332;p32"/>
          <p:cNvSpPr txBox="1"/>
          <p:nvPr/>
        </p:nvSpPr>
        <p:spPr>
          <a:xfrm>
            <a:off x="270300" y="2430650"/>
            <a:ext cx="4712100" cy="762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chemeClr val="dk1"/>
                </a:solidFill>
              </a:rPr>
              <a:t>Understanding Our Customers</a:t>
            </a:r>
            <a:endParaRPr b="1" sz="1200">
              <a:solidFill>
                <a:schemeClr val="dk1"/>
              </a:solidFill>
            </a:endParaRPr>
          </a:p>
          <a:p>
            <a:pPr indent="0" lvl="0" marL="0" rtl="0" algn="just">
              <a:spcBef>
                <a:spcPts val="0"/>
              </a:spcBef>
              <a:spcAft>
                <a:spcPts val="0"/>
              </a:spcAft>
              <a:buNone/>
            </a:pPr>
            <a:r>
              <a:t/>
            </a:r>
            <a:endParaRPr b="1" sz="200">
              <a:solidFill>
                <a:schemeClr val="dk1"/>
              </a:solidFill>
            </a:endParaRPr>
          </a:p>
          <a:p>
            <a:pPr indent="0" lvl="0" marL="0" rtl="0" algn="just">
              <a:spcBef>
                <a:spcPts val="0"/>
              </a:spcBef>
              <a:spcAft>
                <a:spcPts val="0"/>
              </a:spcAft>
              <a:buNone/>
            </a:pPr>
            <a:r>
              <a:t/>
            </a:r>
            <a:endParaRPr sz="200"/>
          </a:p>
          <a:p>
            <a:pPr indent="-292100" lvl="0" marL="457200" rtl="0" algn="l">
              <a:lnSpc>
                <a:spcPct val="115000"/>
              </a:lnSpc>
              <a:spcBef>
                <a:spcPts val="600"/>
              </a:spcBef>
              <a:spcAft>
                <a:spcPts val="0"/>
              </a:spcAft>
              <a:buSzPts val="1000"/>
              <a:buFont typeface="Arial"/>
              <a:buChar char="●"/>
            </a:pPr>
            <a:r>
              <a:rPr b="1" lang="en" sz="1000"/>
              <a:t>What</a:t>
            </a:r>
            <a:r>
              <a:rPr lang="en" sz="1000"/>
              <a:t> they prefer (e.g., genres or product categories).</a:t>
            </a:r>
            <a:endParaRPr sz="1000"/>
          </a:p>
          <a:p>
            <a:pPr indent="-292100" lvl="0" marL="457200" rtl="0" algn="l">
              <a:lnSpc>
                <a:spcPct val="115000"/>
              </a:lnSpc>
              <a:spcBef>
                <a:spcPts val="0"/>
              </a:spcBef>
              <a:spcAft>
                <a:spcPts val="0"/>
              </a:spcAft>
              <a:buSzPts val="1000"/>
              <a:buFont typeface="Arial"/>
              <a:buChar char="●"/>
            </a:pPr>
            <a:r>
              <a:rPr b="1" lang="en" sz="1000"/>
              <a:t>How often</a:t>
            </a:r>
            <a:r>
              <a:rPr lang="en" sz="1000"/>
              <a:t> they shop, </a:t>
            </a:r>
            <a:r>
              <a:rPr b="1" lang="en" sz="1000"/>
              <a:t>what</a:t>
            </a:r>
            <a:r>
              <a:rPr lang="en" sz="1000"/>
              <a:t> they buy, and </a:t>
            </a:r>
            <a:r>
              <a:rPr b="1" lang="en" sz="1000"/>
              <a:t>how</a:t>
            </a:r>
            <a:r>
              <a:rPr lang="en" sz="1000"/>
              <a:t> </a:t>
            </a:r>
            <a:r>
              <a:rPr b="1" lang="en" sz="1000"/>
              <a:t>much</a:t>
            </a:r>
            <a:r>
              <a:rPr lang="en" sz="1000"/>
              <a:t> they spend.</a:t>
            </a:r>
            <a:endParaRPr sz="1000"/>
          </a:p>
        </p:txBody>
      </p:sp>
      <p:sp>
        <p:nvSpPr>
          <p:cNvPr id="333" name="Google Shape;333;p32"/>
          <p:cNvSpPr txBox="1"/>
          <p:nvPr/>
        </p:nvSpPr>
        <p:spPr>
          <a:xfrm>
            <a:off x="270300" y="3368700"/>
            <a:ext cx="4712100" cy="105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chemeClr val="dk1"/>
                </a:solidFill>
              </a:rPr>
              <a:t>Model Evaluation and Promotion</a:t>
            </a:r>
            <a:endParaRPr b="1" sz="1200">
              <a:solidFill>
                <a:schemeClr val="dk1"/>
              </a:solidFill>
            </a:endParaRPr>
          </a:p>
          <a:p>
            <a:pPr indent="0" lvl="0" marL="0" rtl="0" algn="just">
              <a:spcBef>
                <a:spcPts val="0"/>
              </a:spcBef>
              <a:spcAft>
                <a:spcPts val="0"/>
              </a:spcAft>
              <a:buNone/>
            </a:pPr>
            <a:r>
              <a:t/>
            </a:r>
            <a:endParaRPr b="1" sz="100">
              <a:solidFill>
                <a:schemeClr val="dk1"/>
              </a:solidFill>
            </a:endParaRPr>
          </a:p>
          <a:p>
            <a:pPr indent="0" lvl="0" marL="0" rtl="0" algn="just">
              <a:spcBef>
                <a:spcPts val="0"/>
              </a:spcBef>
              <a:spcAft>
                <a:spcPts val="0"/>
              </a:spcAft>
              <a:buNone/>
            </a:pPr>
            <a:r>
              <a:t/>
            </a:r>
            <a:endParaRPr sz="200"/>
          </a:p>
          <a:p>
            <a:pPr indent="0" lvl="0" marL="0" rtl="0" algn="just">
              <a:spcBef>
                <a:spcPts val="0"/>
              </a:spcBef>
              <a:spcAft>
                <a:spcPts val="0"/>
              </a:spcAft>
              <a:buNone/>
            </a:pPr>
            <a:r>
              <a:rPr lang="en" sz="1000"/>
              <a:t>Success will be measured through increased conversion rates, higher average order values, and improved customer engagement metrics across segments.</a:t>
            </a:r>
            <a:endParaRPr b="1" sz="1000">
              <a:solidFill>
                <a:schemeClr val="dk1"/>
              </a:solidFill>
            </a:endParaRPr>
          </a:p>
        </p:txBody>
      </p:sp>
      <p:cxnSp>
        <p:nvCxnSpPr>
          <p:cNvPr id="334" name="Google Shape;334;p32"/>
          <p:cNvCxnSpPr/>
          <p:nvPr/>
        </p:nvCxnSpPr>
        <p:spPr>
          <a:xfrm>
            <a:off x="5330250" y="1430100"/>
            <a:ext cx="7500" cy="2588100"/>
          </a:xfrm>
          <a:prstGeom prst="straightConnector1">
            <a:avLst/>
          </a:prstGeom>
          <a:noFill/>
          <a:ln cap="flat" cmpd="sng" w="19050">
            <a:solidFill>
              <a:schemeClr val="dk1"/>
            </a:solidFill>
            <a:prstDash val="solid"/>
            <a:round/>
            <a:headEnd len="med" w="med" type="none"/>
            <a:tailEnd len="med" w="med" type="none"/>
          </a:ln>
        </p:spPr>
      </p:cxnSp>
      <p:sp>
        <p:nvSpPr>
          <p:cNvPr id="335" name="Google Shape;335;p32"/>
          <p:cNvSpPr txBox="1"/>
          <p:nvPr/>
        </p:nvSpPr>
        <p:spPr>
          <a:xfrm>
            <a:off x="6194800" y="1890050"/>
            <a:ext cx="2721300" cy="1567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chemeClr val="dk1"/>
                </a:solidFill>
              </a:rPr>
              <a:t>Higher Sales</a:t>
            </a:r>
            <a:endParaRPr b="1" sz="1200">
              <a:solidFill>
                <a:schemeClr val="dk1"/>
              </a:solidFill>
            </a:endParaRPr>
          </a:p>
          <a:p>
            <a:pPr indent="0" lvl="0" marL="0" rtl="0" algn="just">
              <a:spcBef>
                <a:spcPts val="0"/>
              </a:spcBef>
              <a:spcAft>
                <a:spcPts val="0"/>
              </a:spcAft>
              <a:buNone/>
            </a:pPr>
            <a:r>
              <a:t/>
            </a:r>
            <a:endParaRPr b="1" sz="1000">
              <a:solidFill>
                <a:schemeClr val="dk2"/>
              </a:solidFill>
            </a:endParaRPr>
          </a:p>
          <a:p>
            <a:pPr indent="0" lvl="0" marL="0" rtl="0" algn="just">
              <a:spcBef>
                <a:spcPts val="0"/>
              </a:spcBef>
              <a:spcAft>
                <a:spcPts val="0"/>
              </a:spcAft>
              <a:buNone/>
            </a:pPr>
            <a:r>
              <a:rPr lang="en" sz="1000">
                <a:solidFill>
                  <a:schemeClr val="dk2"/>
                </a:solidFill>
              </a:rPr>
              <a:t>By focusing on the </a:t>
            </a:r>
            <a:r>
              <a:rPr b="1" lang="en" sz="1000">
                <a:solidFill>
                  <a:schemeClr val="dk2"/>
                </a:solidFill>
              </a:rPr>
              <a:t>top 15%</a:t>
            </a:r>
            <a:r>
              <a:rPr lang="en" sz="1000">
                <a:solidFill>
                  <a:schemeClr val="dk2"/>
                </a:solidFill>
              </a:rPr>
              <a:t> of engaged customers, we can achieve significant </a:t>
            </a:r>
            <a:r>
              <a:rPr b="1" lang="en" sz="1000">
                <a:solidFill>
                  <a:schemeClr val="dk2"/>
                </a:solidFill>
              </a:rPr>
              <a:t>revenue growth</a:t>
            </a:r>
            <a:r>
              <a:rPr lang="en" sz="1000">
                <a:solidFill>
                  <a:schemeClr val="dk2"/>
                </a:solidFill>
              </a:rPr>
              <a:t> (estimated</a:t>
            </a:r>
            <a:r>
              <a:rPr b="1" lang="en" sz="1000">
                <a:solidFill>
                  <a:schemeClr val="dk2"/>
                </a:solidFill>
              </a:rPr>
              <a:t> </a:t>
            </a:r>
            <a:r>
              <a:rPr b="1" lang="en" sz="1000">
                <a:solidFill>
                  <a:schemeClr val="dk1"/>
                </a:solidFill>
              </a:rPr>
              <a:t>+20%</a:t>
            </a:r>
            <a:r>
              <a:rPr lang="en" sz="1000">
                <a:solidFill>
                  <a:schemeClr val="dk2"/>
                </a:solidFill>
              </a:rPr>
              <a:t>) while also driving small but </a:t>
            </a:r>
            <a:r>
              <a:rPr lang="en" sz="1000">
                <a:solidFill>
                  <a:schemeClr val="dk2"/>
                </a:solidFill>
              </a:rPr>
              <a:t>meaningful</a:t>
            </a:r>
            <a:r>
              <a:rPr lang="en" sz="1000">
                <a:solidFill>
                  <a:schemeClr val="dk2"/>
                </a:solidFill>
              </a:rPr>
              <a:t> improvements </a:t>
            </a:r>
            <a:r>
              <a:rPr lang="en" sz="1000">
                <a:solidFill>
                  <a:schemeClr val="dk2"/>
                </a:solidFill>
              </a:rPr>
              <a:t>across</a:t>
            </a:r>
            <a:r>
              <a:rPr lang="en" sz="1000">
                <a:solidFill>
                  <a:schemeClr val="dk2"/>
                </a:solidFill>
              </a:rPr>
              <a:t> other segments</a:t>
            </a:r>
            <a:endParaRPr sz="1000"/>
          </a:p>
        </p:txBody>
      </p:sp>
      <p:grpSp>
        <p:nvGrpSpPr>
          <p:cNvPr id="336" name="Google Shape;336;p32"/>
          <p:cNvGrpSpPr/>
          <p:nvPr/>
        </p:nvGrpSpPr>
        <p:grpSpPr>
          <a:xfrm>
            <a:off x="5685596" y="1890059"/>
            <a:ext cx="470621" cy="483086"/>
            <a:chOff x="4836499" y="1622939"/>
            <a:chExt cx="609613" cy="609573"/>
          </a:xfrm>
        </p:grpSpPr>
        <p:sp>
          <p:nvSpPr>
            <p:cNvPr id="337" name="Google Shape;337;p32"/>
            <p:cNvSpPr/>
            <p:nvPr/>
          </p:nvSpPr>
          <p:spPr>
            <a:xfrm>
              <a:off x="4836499" y="1622939"/>
              <a:ext cx="609613" cy="609573"/>
            </a:xfrm>
            <a:prstGeom prst="ellipse">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8" name="Google Shape;338;p32"/>
            <p:cNvPicPr preferRelativeResize="0"/>
            <p:nvPr/>
          </p:nvPicPr>
          <p:blipFill>
            <a:blip r:embed="rId4">
              <a:alphaModFix/>
            </a:blip>
            <a:stretch>
              <a:fillRect/>
            </a:stretch>
          </p:blipFill>
          <p:spPr>
            <a:xfrm>
              <a:off x="4941200" y="1727625"/>
              <a:ext cx="400200" cy="400200"/>
            </a:xfrm>
            <a:prstGeom prst="rect">
              <a:avLst/>
            </a:prstGeom>
            <a:noFill/>
            <a:ln>
              <a:noFill/>
            </a:ln>
          </p:spPr>
        </p:pic>
      </p:grpSp>
      <p:sp>
        <p:nvSpPr>
          <p:cNvPr id="339" name="Google Shape;339;p32"/>
          <p:cNvSpPr/>
          <p:nvPr/>
        </p:nvSpPr>
        <p:spPr>
          <a:xfrm>
            <a:off x="1492500" y="1079150"/>
            <a:ext cx="2267700" cy="3480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Problem Statement</a:t>
            </a:r>
            <a:endParaRPr>
              <a:solidFill>
                <a:schemeClr val="lt1"/>
              </a:solidFill>
            </a:endParaRPr>
          </a:p>
        </p:txBody>
      </p:sp>
      <p:sp>
        <p:nvSpPr>
          <p:cNvPr id="340" name="Google Shape;340;p32"/>
          <p:cNvSpPr/>
          <p:nvPr/>
        </p:nvSpPr>
        <p:spPr>
          <a:xfrm>
            <a:off x="6160450" y="1079150"/>
            <a:ext cx="2267700" cy="3480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Opportunities</a:t>
            </a:r>
            <a:endParaRPr>
              <a:solidFill>
                <a:schemeClr val="lt1"/>
              </a:solidFill>
            </a:endParaRPr>
          </a:p>
        </p:txBody>
      </p:sp>
      <p:grpSp>
        <p:nvGrpSpPr>
          <p:cNvPr id="341" name="Google Shape;341;p32"/>
          <p:cNvGrpSpPr/>
          <p:nvPr/>
        </p:nvGrpSpPr>
        <p:grpSpPr>
          <a:xfrm>
            <a:off x="1494449" y="4609238"/>
            <a:ext cx="6784942" cy="534249"/>
            <a:chOff x="947307" y="4381849"/>
            <a:chExt cx="6292842" cy="534249"/>
          </a:xfrm>
        </p:grpSpPr>
        <p:grpSp>
          <p:nvGrpSpPr>
            <p:cNvPr id="342" name="Google Shape;342;p32"/>
            <p:cNvGrpSpPr/>
            <p:nvPr/>
          </p:nvGrpSpPr>
          <p:grpSpPr>
            <a:xfrm>
              <a:off x="947307" y="4382100"/>
              <a:ext cx="1152936" cy="533997"/>
              <a:chOff x="1083025" y="1491248"/>
              <a:chExt cx="1844108" cy="1650177"/>
            </a:xfrm>
          </p:grpSpPr>
          <p:sp>
            <p:nvSpPr>
              <p:cNvPr id="343" name="Google Shape;343;p32"/>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Team Introduction</a:t>
                </a:r>
                <a:endParaRPr sz="700">
                  <a:solidFill>
                    <a:srgbClr val="858585"/>
                  </a:solidFill>
                  <a:latin typeface="Roboto"/>
                  <a:ea typeface="Roboto"/>
                  <a:cs typeface="Roboto"/>
                  <a:sym typeface="Roboto"/>
                </a:endParaRPr>
              </a:p>
            </p:txBody>
          </p:sp>
          <p:sp>
            <p:nvSpPr>
              <p:cNvPr id="344" name="Google Shape;344;p3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345" name="Google Shape;345;p3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346" name="Google Shape;346;p3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347" name="Google Shape;347;p32"/>
            <p:cNvGrpSpPr/>
            <p:nvPr/>
          </p:nvGrpSpPr>
          <p:grpSpPr>
            <a:xfrm>
              <a:off x="1914859" y="4381849"/>
              <a:ext cx="2462771" cy="533974"/>
              <a:chOff x="865157" y="1491321"/>
              <a:chExt cx="3825961" cy="1650104"/>
            </a:xfrm>
          </p:grpSpPr>
          <p:sp>
            <p:nvSpPr>
              <p:cNvPr id="348" name="Google Shape;348;p32"/>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chemeClr val="dk1"/>
                    </a:solidFill>
                    <a:latin typeface="Roboto"/>
                    <a:ea typeface="Roboto"/>
                    <a:cs typeface="Roboto"/>
                    <a:sym typeface="Roboto"/>
                  </a:rPr>
                  <a:t>Solution Overview</a:t>
                </a:r>
                <a:endParaRPr sz="700">
                  <a:solidFill>
                    <a:schemeClr val="dk1"/>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349" name="Google Shape;349;p3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350" name="Google Shape;350;p32"/>
              <p:cNvSpPr/>
              <p:nvPr/>
            </p:nvSpPr>
            <p:spPr>
              <a:xfrm flipH="1">
                <a:off x="2856308" y="230747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351" name="Google Shape;351;p32"/>
              <p:cNvSpPr/>
              <p:nvPr/>
            </p:nvSpPr>
            <p:spPr>
              <a:xfrm>
                <a:off x="2856318" y="2460295"/>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352" name="Google Shape;352;p32"/>
            <p:cNvGrpSpPr/>
            <p:nvPr/>
          </p:nvGrpSpPr>
          <p:grpSpPr>
            <a:xfrm>
              <a:off x="2055015" y="4382169"/>
              <a:ext cx="2403910" cy="533868"/>
              <a:chOff x="-689991" y="1491646"/>
              <a:chExt cx="3733940" cy="1649779"/>
            </a:xfrm>
          </p:grpSpPr>
          <p:sp>
            <p:nvSpPr>
              <p:cNvPr id="353" name="Google Shape;353;p32"/>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354" name="Google Shape;354;p3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355" name="Google Shape;355;p32"/>
              <p:cNvSpPr/>
              <p:nvPr/>
            </p:nvSpPr>
            <p:spPr>
              <a:xfrm flipH="1">
                <a:off x="-689983" y="2306818"/>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356" name="Google Shape;356;p32"/>
              <p:cNvSpPr/>
              <p:nvPr/>
            </p:nvSpPr>
            <p:spPr>
              <a:xfrm>
                <a:off x="-689991" y="245959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357" name="Google Shape;357;p32"/>
            <p:cNvGrpSpPr/>
            <p:nvPr/>
          </p:nvGrpSpPr>
          <p:grpSpPr>
            <a:xfrm>
              <a:off x="4319951" y="4382161"/>
              <a:ext cx="1593156" cy="533871"/>
              <a:chOff x="1057173" y="1491638"/>
              <a:chExt cx="2139900" cy="1649787"/>
            </a:xfrm>
          </p:grpSpPr>
          <p:sp>
            <p:nvSpPr>
              <p:cNvPr id="358" name="Google Shape;358;p3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359" name="Google Shape;359;p3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360" name="Google Shape;360;p3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61" name="Google Shape;361;p32"/>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362" name="Google Shape;362;p32"/>
            <p:cNvGrpSpPr/>
            <p:nvPr/>
          </p:nvGrpSpPr>
          <p:grpSpPr>
            <a:xfrm>
              <a:off x="5425617" y="4381900"/>
              <a:ext cx="1814532" cy="533869"/>
              <a:chOff x="771854" y="1491644"/>
              <a:chExt cx="2354700" cy="1649781"/>
            </a:xfrm>
          </p:grpSpPr>
          <p:sp>
            <p:nvSpPr>
              <p:cNvPr id="363" name="Google Shape;363;p3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364" name="Google Shape;364;p3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365" name="Google Shape;365;p3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366" name="Google Shape;366;p32"/>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3"/>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72" name="Google Shape;372;p33"/>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373" name="Google Shape;373;p33"/>
          <p:cNvSpPr/>
          <p:nvPr/>
        </p:nvSpPr>
        <p:spPr>
          <a:xfrm>
            <a:off x="167025" y="633225"/>
            <a:ext cx="2267700" cy="3480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Segmentation</a:t>
            </a:r>
            <a:endParaRPr>
              <a:solidFill>
                <a:schemeClr val="lt1"/>
              </a:solidFill>
            </a:endParaRPr>
          </a:p>
        </p:txBody>
      </p:sp>
      <p:sp>
        <p:nvSpPr>
          <p:cNvPr id="374" name="Google Shape;374;p33"/>
          <p:cNvSpPr/>
          <p:nvPr/>
        </p:nvSpPr>
        <p:spPr>
          <a:xfrm>
            <a:off x="2711263" y="1889375"/>
            <a:ext cx="860100" cy="179100"/>
          </a:xfrm>
          <a:prstGeom prst="rightArrow">
            <a:avLst>
              <a:gd fmla="val 41932" name="adj1"/>
              <a:gd fmla="val 103964"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75" name="Google Shape;375;p33"/>
          <p:cNvGrpSpPr/>
          <p:nvPr/>
        </p:nvGrpSpPr>
        <p:grpSpPr>
          <a:xfrm>
            <a:off x="3504425" y="1582275"/>
            <a:ext cx="2425200" cy="2008900"/>
            <a:chOff x="3504425" y="1582275"/>
            <a:chExt cx="2425200" cy="2008900"/>
          </a:xfrm>
        </p:grpSpPr>
        <p:grpSp>
          <p:nvGrpSpPr>
            <p:cNvPr id="376" name="Google Shape;376;p33"/>
            <p:cNvGrpSpPr/>
            <p:nvPr/>
          </p:nvGrpSpPr>
          <p:grpSpPr>
            <a:xfrm>
              <a:off x="4284525" y="1582275"/>
              <a:ext cx="730675" cy="655581"/>
              <a:chOff x="1221550" y="1117800"/>
              <a:chExt cx="730675" cy="655581"/>
            </a:xfrm>
          </p:grpSpPr>
          <p:cxnSp>
            <p:nvCxnSpPr>
              <p:cNvPr id="377" name="Google Shape;377;p33"/>
              <p:cNvCxnSpPr/>
              <p:nvPr/>
            </p:nvCxnSpPr>
            <p:spPr>
              <a:xfrm flipH="1">
                <a:off x="1264975" y="1117800"/>
                <a:ext cx="2400" cy="623400"/>
              </a:xfrm>
              <a:prstGeom prst="straightConnector1">
                <a:avLst/>
              </a:prstGeom>
              <a:noFill/>
              <a:ln cap="flat" cmpd="sng" w="19050">
                <a:solidFill>
                  <a:schemeClr val="dk2"/>
                </a:solidFill>
                <a:prstDash val="solid"/>
                <a:round/>
                <a:headEnd len="med" w="med" type="none"/>
                <a:tailEnd len="med" w="med" type="none"/>
              </a:ln>
            </p:spPr>
          </p:cxnSp>
          <p:cxnSp>
            <p:nvCxnSpPr>
              <p:cNvPr id="378" name="Google Shape;378;p33"/>
              <p:cNvCxnSpPr/>
              <p:nvPr/>
            </p:nvCxnSpPr>
            <p:spPr>
              <a:xfrm flipH="1">
                <a:off x="1264925" y="1731825"/>
                <a:ext cx="687300" cy="5100"/>
              </a:xfrm>
              <a:prstGeom prst="straightConnector1">
                <a:avLst/>
              </a:prstGeom>
              <a:noFill/>
              <a:ln cap="flat" cmpd="sng" w="19050">
                <a:solidFill>
                  <a:schemeClr val="dk2"/>
                </a:solidFill>
                <a:prstDash val="solid"/>
                <a:round/>
                <a:headEnd len="med" w="med" type="none"/>
                <a:tailEnd len="med" w="med" type="none"/>
              </a:ln>
            </p:spPr>
          </p:cxnSp>
          <p:cxnSp>
            <p:nvCxnSpPr>
              <p:cNvPr id="379" name="Google Shape;379;p33"/>
              <p:cNvCxnSpPr/>
              <p:nvPr/>
            </p:nvCxnSpPr>
            <p:spPr>
              <a:xfrm rot="10800000">
                <a:off x="1221550" y="1613800"/>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380" name="Google Shape;380;p33"/>
              <p:cNvCxnSpPr/>
              <p:nvPr/>
            </p:nvCxnSpPr>
            <p:spPr>
              <a:xfrm rot="10800000">
                <a:off x="1221550" y="1467966"/>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381" name="Google Shape;381;p33"/>
              <p:cNvCxnSpPr/>
              <p:nvPr/>
            </p:nvCxnSpPr>
            <p:spPr>
              <a:xfrm rot="10800000">
                <a:off x="1221550" y="1322131"/>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382" name="Google Shape;382;p33"/>
              <p:cNvCxnSpPr/>
              <p:nvPr/>
            </p:nvCxnSpPr>
            <p:spPr>
              <a:xfrm rot="10800000">
                <a:off x="1221550" y="1176297"/>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383" name="Google Shape;383;p33"/>
              <p:cNvCxnSpPr/>
              <p:nvPr/>
            </p:nvCxnSpPr>
            <p:spPr>
              <a:xfrm rot="-5400000">
                <a:off x="1396756" y="1751331"/>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384" name="Google Shape;384;p33"/>
              <p:cNvCxnSpPr/>
              <p:nvPr/>
            </p:nvCxnSpPr>
            <p:spPr>
              <a:xfrm rot="-5400000">
                <a:off x="1542591" y="1751331"/>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385" name="Google Shape;385;p33"/>
              <p:cNvCxnSpPr/>
              <p:nvPr/>
            </p:nvCxnSpPr>
            <p:spPr>
              <a:xfrm rot="-5400000">
                <a:off x="1688425" y="1751331"/>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386" name="Google Shape;386;p33"/>
              <p:cNvCxnSpPr/>
              <p:nvPr/>
            </p:nvCxnSpPr>
            <p:spPr>
              <a:xfrm rot="-5400000">
                <a:off x="1834259" y="1751331"/>
                <a:ext cx="43500" cy="600"/>
              </a:xfrm>
              <a:prstGeom prst="straightConnector1">
                <a:avLst/>
              </a:prstGeom>
              <a:noFill/>
              <a:ln cap="flat" cmpd="sng" w="19050">
                <a:solidFill>
                  <a:schemeClr val="dk2"/>
                </a:solidFill>
                <a:prstDash val="solid"/>
                <a:round/>
                <a:headEnd len="med" w="med" type="none"/>
                <a:tailEnd len="med" w="med" type="none"/>
              </a:ln>
            </p:spPr>
          </p:cxnSp>
          <p:sp>
            <p:nvSpPr>
              <p:cNvPr id="387" name="Google Shape;387;p33"/>
              <p:cNvSpPr/>
              <p:nvPr/>
            </p:nvSpPr>
            <p:spPr>
              <a:xfrm>
                <a:off x="1402775" y="1253775"/>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33"/>
              <p:cNvSpPr/>
              <p:nvPr/>
            </p:nvSpPr>
            <p:spPr>
              <a:xfrm>
                <a:off x="1375400" y="1313025"/>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33"/>
              <p:cNvSpPr/>
              <p:nvPr/>
            </p:nvSpPr>
            <p:spPr>
              <a:xfrm>
                <a:off x="1432450" y="1320000"/>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33"/>
              <p:cNvSpPr/>
              <p:nvPr/>
            </p:nvSpPr>
            <p:spPr>
              <a:xfrm>
                <a:off x="1467725" y="1180950"/>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33"/>
              <p:cNvSpPr/>
              <p:nvPr/>
            </p:nvSpPr>
            <p:spPr>
              <a:xfrm>
                <a:off x="1489500" y="1297275"/>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33"/>
              <p:cNvSpPr/>
              <p:nvPr/>
            </p:nvSpPr>
            <p:spPr>
              <a:xfrm>
                <a:off x="1467725" y="135471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33"/>
              <p:cNvSpPr/>
              <p:nvPr/>
            </p:nvSpPr>
            <p:spPr>
              <a:xfrm>
                <a:off x="1785675" y="1436088"/>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33"/>
              <p:cNvSpPr/>
              <p:nvPr/>
            </p:nvSpPr>
            <p:spPr>
              <a:xfrm>
                <a:off x="1843350" y="1390638"/>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33"/>
              <p:cNvSpPr/>
              <p:nvPr/>
            </p:nvSpPr>
            <p:spPr>
              <a:xfrm>
                <a:off x="1878625" y="1436088"/>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3"/>
              <p:cNvSpPr/>
              <p:nvPr/>
            </p:nvSpPr>
            <p:spPr>
              <a:xfrm>
                <a:off x="1785675" y="1384338"/>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33"/>
              <p:cNvSpPr/>
              <p:nvPr/>
            </p:nvSpPr>
            <p:spPr>
              <a:xfrm>
                <a:off x="1754825" y="150871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33"/>
              <p:cNvSpPr/>
              <p:nvPr/>
            </p:nvSpPr>
            <p:spPr>
              <a:xfrm>
                <a:off x="1843350" y="1479588"/>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33"/>
              <p:cNvSpPr/>
              <p:nvPr/>
            </p:nvSpPr>
            <p:spPr>
              <a:xfrm>
                <a:off x="1368500" y="158676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33"/>
              <p:cNvSpPr/>
              <p:nvPr/>
            </p:nvSpPr>
            <p:spPr>
              <a:xfrm>
                <a:off x="1469075" y="154326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3"/>
              <p:cNvSpPr/>
              <p:nvPr/>
            </p:nvSpPr>
            <p:spPr>
              <a:xfrm>
                <a:off x="1496400" y="161396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33"/>
              <p:cNvSpPr/>
              <p:nvPr/>
            </p:nvSpPr>
            <p:spPr>
              <a:xfrm>
                <a:off x="1404125" y="155301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33"/>
              <p:cNvSpPr/>
              <p:nvPr/>
            </p:nvSpPr>
            <p:spPr>
              <a:xfrm>
                <a:off x="1432450" y="161396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33"/>
              <p:cNvSpPr/>
              <p:nvPr/>
            </p:nvSpPr>
            <p:spPr>
              <a:xfrm>
                <a:off x="1390300" y="1641438"/>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05" name="Google Shape;405;p33"/>
            <p:cNvSpPr txBox="1"/>
            <p:nvPr/>
          </p:nvSpPr>
          <p:spPr>
            <a:xfrm>
              <a:off x="3943650" y="2267275"/>
              <a:ext cx="14091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First</a:t>
              </a:r>
              <a:r>
                <a:rPr b="1" lang="en" sz="1200"/>
                <a:t> </a:t>
              </a:r>
              <a:r>
                <a:rPr b="1" lang="en" sz="1200"/>
                <a:t>K-means Clustering </a:t>
              </a:r>
              <a:endParaRPr b="1" sz="1200"/>
            </a:p>
          </p:txBody>
        </p:sp>
        <p:sp>
          <p:nvSpPr>
            <p:cNvPr id="406" name="Google Shape;406;p33"/>
            <p:cNvSpPr txBox="1"/>
            <p:nvPr/>
          </p:nvSpPr>
          <p:spPr>
            <a:xfrm>
              <a:off x="3504425" y="2721475"/>
              <a:ext cx="24252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Clustering based on:</a:t>
              </a:r>
              <a:endParaRPr sz="1000"/>
            </a:p>
            <a:p>
              <a:pPr indent="-120650" lvl="0" marL="171450" rtl="0" algn="l">
                <a:spcBef>
                  <a:spcPts val="0"/>
                </a:spcBef>
                <a:spcAft>
                  <a:spcPts val="0"/>
                </a:spcAft>
                <a:buClr>
                  <a:schemeClr val="dk1"/>
                </a:buClr>
                <a:buSzPts val="1000"/>
                <a:buAutoNum type="arabicPeriod"/>
              </a:pPr>
              <a:r>
                <a:rPr b="1" lang="en" sz="1000">
                  <a:solidFill>
                    <a:schemeClr val="dk1"/>
                  </a:solidFill>
                </a:rPr>
                <a:t>Recency:</a:t>
              </a:r>
              <a:r>
                <a:rPr b="1" lang="en" sz="1000"/>
                <a:t> </a:t>
              </a:r>
              <a:r>
                <a:rPr lang="en" sz="1000"/>
                <a:t>Time since last purchase.</a:t>
              </a:r>
              <a:endParaRPr sz="1000"/>
            </a:p>
            <a:p>
              <a:pPr indent="-120650" lvl="0" marL="171450" rtl="0" algn="l">
                <a:spcBef>
                  <a:spcPts val="0"/>
                </a:spcBef>
                <a:spcAft>
                  <a:spcPts val="0"/>
                </a:spcAft>
                <a:buClr>
                  <a:schemeClr val="dk1"/>
                </a:buClr>
                <a:buSzPts val="1000"/>
                <a:buAutoNum type="arabicPeriod"/>
              </a:pPr>
              <a:r>
                <a:rPr b="1" lang="en" sz="1000">
                  <a:solidFill>
                    <a:schemeClr val="dk1"/>
                  </a:solidFill>
                </a:rPr>
                <a:t>Frequency:</a:t>
              </a:r>
              <a:r>
                <a:rPr b="1" lang="en" sz="1000"/>
                <a:t> </a:t>
              </a:r>
              <a:r>
                <a:rPr lang="en" sz="1000"/>
                <a:t>N</a:t>
              </a:r>
              <a:r>
                <a:rPr lang="en" sz="1000"/>
                <a:t>umber of purchases.</a:t>
              </a:r>
              <a:endParaRPr sz="1000"/>
            </a:p>
            <a:p>
              <a:pPr indent="-120650" lvl="0" marL="171450" rtl="0" algn="l">
                <a:spcBef>
                  <a:spcPts val="0"/>
                </a:spcBef>
                <a:spcAft>
                  <a:spcPts val="0"/>
                </a:spcAft>
                <a:buClr>
                  <a:schemeClr val="dk1"/>
                </a:buClr>
                <a:buSzPts val="1000"/>
                <a:buAutoNum type="arabicPeriod"/>
              </a:pPr>
              <a:r>
                <a:rPr b="1" lang="en" sz="1000">
                  <a:solidFill>
                    <a:schemeClr val="dk1"/>
                  </a:solidFill>
                </a:rPr>
                <a:t>Monetary:</a:t>
              </a:r>
              <a:r>
                <a:rPr b="1" lang="en" sz="1000"/>
                <a:t> </a:t>
              </a:r>
              <a:r>
                <a:rPr lang="en" sz="1000"/>
                <a:t>Total money spent.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Resulted in </a:t>
              </a:r>
              <a:r>
                <a:rPr b="1" lang="en" sz="1000">
                  <a:solidFill>
                    <a:schemeClr val="dk1"/>
                  </a:solidFill>
                </a:rPr>
                <a:t>4</a:t>
              </a:r>
              <a:r>
                <a:rPr lang="en" sz="1000"/>
                <a:t> total clusters</a:t>
              </a:r>
              <a:endParaRPr sz="1000"/>
            </a:p>
          </p:txBody>
        </p:sp>
      </p:grpSp>
      <p:grpSp>
        <p:nvGrpSpPr>
          <p:cNvPr id="407" name="Google Shape;407;p33"/>
          <p:cNvGrpSpPr/>
          <p:nvPr/>
        </p:nvGrpSpPr>
        <p:grpSpPr>
          <a:xfrm>
            <a:off x="6546150" y="1559125"/>
            <a:ext cx="2178600" cy="1938725"/>
            <a:chOff x="6254225" y="1582275"/>
            <a:chExt cx="2178600" cy="1938725"/>
          </a:xfrm>
        </p:grpSpPr>
        <p:grpSp>
          <p:nvGrpSpPr>
            <p:cNvPr id="408" name="Google Shape;408;p33"/>
            <p:cNvGrpSpPr/>
            <p:nvPr/>
          </p:nvGrpSpPr>
          <p:grpSpPr>
            <a:xfrm>
              <a:off x="6978175" y="1582275"/>
              <a:ext cx="730675" cy="655581"/>
              <a:chOff x="1221550" y="1117800"/>
              <a:chExt cx="730675" cy="655581"/>
            </a:xfrm>
          </p:grpSpPr>
          <p:cxnSp>
            <p:nvCxnSpPr>
              <p:cNvPr id="409" name="Google Shape;409;p33"/>
              <p:cNvCxnSpPr/>
              <p:nvPr/>
            </p:nvCxnSpPr>
            <p:spPr>
              <a:xfrm flipH="1">
                <a:off x="1264975" y="1117800"/>
                <a:ext cx="2400" cy="623400"/>
              </a:xfrm>
              <a:prstGeom prst="straightConnector1">
                <a:avLst/>
              </a:prstGeom>
              <a:noFill/>
              <a:ln cap="flat" cmpd="sng" w="19050">
                <a:solidFill>
                  <a:schemeClr val="dk2"/>
                </a:solidFill>
                <a:prstDash val="solid"/>
                <a:round/>
                <a:headEnd len="med" w="med" type="none"/>
                <a:tailEnd len="med" w="med" type="none"/>
              </a:ln>
            </p:spPr>
          </p:cxnSp>
          <p:cxnSp>
            <p:nvCxnSpPr>
              <p:cNvPr id="410" name="Google Shape;410;p33"/>
              <p:cNvCxnSpPr/>
              <p:nvPr/>
            </p:nvCxnSpPr>
            <p:spPr>
              <a:xfrm flipH="1">
                <a:off x="1264925" y="1731825"/>
                <a:ext cx="687300" cy="5100"/>
              </a:xfrm>
              <a:prstGeom prst="straightConnector1">
                <a:avLst/>
              </a:prstGeom>
              <a:noFill/>
              <a:ln cap="flat" cmpd="sng" w="19050">
                <a:solidFill>
                  <a:schemeClr val="dk2"/>
                </a:solidFill>
                <a:prstDash val="solid"/>
                <a:round/>
                <a:headEnd len="med" w="med" type="none"/>
                <a:tailEnd len="med" w="med" type="none"/>
              </a:ln>
            </p:spPr>
          </p:cxnSp>
          <p:cxnSp>
            <p:nvCxnSpPr>
              <p:cNvPr id="411" name="Google Shape;411;p33"/>
              <p:cNvCxnSpPr/>
              <p:nvPr/>
            </p:nvCxnSpPr>
            <p:spPr>
              <a:xfrm rot="10800000">
                <a:off x="1221550" y="1613800"/>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412" name="Google Shape;412;p33"/>
              <p:cNvCxnSpPr/>
              <p:nvPr/>
            </p:nvCxnSpPr>
            <p:spPr>
              <a:xfrm rot="10800000">
                <a:off x="1221550" y="1467966"/>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413" name="Google Shape;413;p33"/>
              <p:cNvCxnSpPr/>
              <p:nvPr/>
            </p:nvCxnSpPr>
            <p:spPr>
              <a:xfrm rot="10800000">
                <a:off x="1221550" y="1322131"/>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414" name="Google Shape;414;p33"/>
              <p:cNvCxnSpPr/>
              <p:nvPr/>
            </p:nvCxnSpPr>
            <p:spPr>
              <a:xfrm rot="10800000">
                <a:off x="1221550" y="1176297"/>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415" name="Google Shape;415;p33"/>
              <p:cNvCxnSpPr/>
              <p:nvPr/>
            </p:nvCxnSpPr>
            <p:spPr>
              <a:xfrm rot="-5400000">
                <a:off x="1396756" y="1751331"/>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416" name="Google Shape;416;p33"/>
              <p:cNvCxnSpPr/>
              <p:nvPr/>
            </p:nvCxnSpPr>
            <p:spPr>
              <a:xfrm rot="-5400000">
                <a:off x="1542591" y="1751331"/>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417" name="Google Shape;417;p33"/>
              <p:cNvCxnSpPr/>
              <p:nvPr/>
            </p:nvCxnSpPr>
            <p:spPr>
              <a:xfrm rot="-5400000">
                <a:off x="1688425" y="1751331"/>
                <a:ext cx="43500" cy="600"/>
              </a:xfrm>
              <a:prstGeom prst="straightConnector1">
                <a:avLst/>
              </a:prstGeom>
              <a:noFill/>
              <a:ln cap="flat" cmpd="sng" w="19050">
                <a:solidFill>
                  <a:schemeClr val="dk2"/>
                </a:solidFill>
                <a:prstDash val="solid"/>
                <a:round/>
                <a:headEnd len="med" w="med" type="none"/>
                <a:tailEnd len="med" w="med" type="none"/>
              </a:ln>
            </p:spPr>
          </p:cxnSp>
          <p:cxnSp>
            <p:nvCxnSpPr>
              <p:cNvPr id="418" name="Google Shape;418;p33"/>
              <p:cNvCxnSpPr/>
              <p:nvPr/>
            </p:nvCxnSpPr>
            <p:spPr>
              <a:xfrm rot="-5400000">
                <a:off x="1834259" y="1751331"/>
                <a:ext cx="43500" cy="600"/>
              </a:xfrm>
              <a:prstGeom prst="straightConnector1">
                <a:avLst/>
              </a:prstGeom>
              <a:noFill/>
              <a:ln cap="flat" cmpd="sng" w="19050">
                <a:solidFill>
                  <a:schemeClr val="dk2"/>
                </a:solidFill>
                <a:prstDash val="solid"/>
                <a:round/>
                <a:headEnd len="med" w="med" type="none"/>
                <a:tailEnd len="med" w="med" type="none"/>
              </a:ln>
            </p:spPr>
          </p:cxnSp>
          <p:sp>
            <p:nvSpPr>
              <p:cNvPr id="419" name="Google Shape;419;p33"/>
              <p:cNvSpPr/>
              <p:nvPr/>
            </p:nvSpPr>
            <p:spPr>
              <a:xfrm>
                <a:off x="1402775" y="1253775"/>
                <a:ext cx="43500" cy="43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33"/>
              <p:cNvSpPr/>
              <p:nvPr/>
            </p:nvSpPr>
            <p:spPr>
              <a:xfrm>
                <a:off x="1375400" y="1313025"/>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33"/>
              <p:cNvSpPr/>
              <p:nvPr/>
            </p:nvSpPr>
            <p:spPr>
              <a:xfrm>
                <a:off x="1432450" y="1320000"/>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33"/>
              <p:cNvSpPr/>
              <p:nvPr/>
            </p:nvSpPr>
            <p:spPr>
              <a:xfrm>
                <a:off x="1467725" y="1180950"/>
                <a:ext cx="43500" cy="43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33"/>
              <p:cNvSpPr/>
              <p:nvPr/>
            </p:nvSpPr>
            <p:spPr>
              <a:xfrm>
                <a:off x="1489500" y="1297275"/>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33"/>
              <p:cNvSpPr/>
              <p:nvPr/>
            </p:nvSpPr>
            <p:spPr>
              <a:xfrm>
                <a:off x="1467725" y="135471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33"/>
              <p:cNvSpPr/>
              <p:nvPr/>
            </p:nvSpPr>
            <p:spPr>
              <a:xfrm>
                <a:off x="1785675" y="1436088"/>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33"/>
              <p:cNvSpPr/>
              <p:nvPr/>
            </p:nvSpPr>
            <p:spPr>
              <a:xfrm>
                <a:off x="1843350" y="1390638"/>
                <a:ext cx="43500" cy="43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33"/>
              <p:cNvSpPr/>
              <p:nvPr/>
            </p:nvSpPr>
            <p:spPr>
              <a:xfrm>
                <a:off x="1878625" y="1436088"/>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33"/>
              <p:cNvSpPr/>
              <p:nvPr/>
            </p:nvSpPr>
            <p:spPr>
              <a:xfrm>
                <a:off x="1785675" y="1384338"/>
                <a:ext cx="43500" cy="43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33"/>
              <p:cNvSpPr/>
              <p:nvPr/>
            </p:nvSpPr>
            <p:spPr>
              <a:xfrm>
                <a:off x="1754825" y="150871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33"/>
              <p:cNvSpPr/>
              <p:nvPr/>
            </p:nvSpPr>
            <p:spPr>
              <a:xfrm>
                <a:off x="1843350" y="1479588"/>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33"/>
              <p:cNvSpPr/>
              <p:nvPr/>
            </p:nvSpPr>
            <p:spPr>
              <a:xfrm>
                <a:off x="1368500" y="1586763"/>
                <a:ext cx="43500" cy="43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33"/>
              <p:cNvSpPr/>
              <p:nvPr/>
            </p:nvSpPr>
            <p:spPr>
              <a:xfrm>
                <a:off x="1469075" y="154326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p33"/>
              <p:cNvSpPr/>
              <p:nvPr/>
            </p:nvSpPr>
            <p:spPr>
              <a:xfrm>
                <a:off x="1496400" y="161396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33"/>
              <p:cNvSpPr/>
              <p:nvPr/>
            </p:nvSpPr>
            <p:spPr>
              <a:xfrm>
                <a:off x="1404125" y="1553013"/>
                <a:ext cx="43500" cy="43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33"/>
              <p:cNvSpPr/>
              <p:nvPr/>
            </p:nvSpPr>
            <p:spPr>
              <a:xfrm>
                <a:off x="1432450" y="1613963"/>
                <a:ext cx="43500" cy="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33"/>
              <p:cNvSpPr/>
              <p:nvPr/>
            </p:nvSpPr>
            <p:spPr>
              <a:xfrm>
                <a:off x="1390300" y="1641438"/>
                <a:ext cx="43500" cy="43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37" name="Google Shape;437;p33"/>
            <p:cNvSpPr txBox="1"/>
            <p:nvPr/>
          </p:nvSpPr>
          <p:spPr>
            <a:xfrm>
              <a:off x="6530213" y="2267275"/>
              <a:ext cx="16266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Second</a:t>
              </a:r>
              <a:r>
                <a:rPr b="1" lang="en" sz="1200"/>
                <a:t> K-means Clustering </a:t>
              </a:r>
              <a:endParaRPr b="1" sz="1200"/>
            </a:p>
          </p:txBody>
        </p:sp>
        <p:sp>
          <p:nvSpPr>
            <p:cNvPr id="438" name="Google Shape;438;p33"/>
            <p:cNvSpPr txBox="1"/>
            <p:nvPr/>
          </p:nvSpPr>
          <p:spPr>
            <a:xfrm>
              <a:off x="6254225" y="2750900"/>
              <a:ext cx="2178600" cy="7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Clustering based on </a:t>
              </a:r>
              <a:r>
                <a:rPr b="1" lang="en" sz="1000">
                  <a:solidFill>
                    <a:schemeClr val="dk1"/>
                  </a:solidFill>
                </a:rPr>
                <a:t>each client’s </a:t>
              </a:r>
              <a:r>
                <a:rPr b="1" lang="en" sz="1000">
                  <a:solidFill>
                    <a:schemeClr val="dk1"/>
                  </a:solidFill>
                </a:rPr>
                <a:t>preferred</a:t>
              </a:r>
              <a:r>
                <a:rPr b="1" lang="en" sz="1000">
                  <a:solidFill>
                    <a:schemeClr val="dk1"/>
                  </a:solidFill>
                </a:rPr>
                <a:t> genre.</a:t>
              </a:r>
              <a:endParaRPr b="1" sz="1000">
                <a:solidFill>
                  <a:schemeClr val="dk1"/>
                </a:solidFill>
              </a:endParaRPr>
            </a:p>
            <a:p>
              <a:pPr indent="0" lvl="0" marL="0" rtl="0" algn="l">
                <a:spcBef>
                  <a:spcPts val="0"/>
                </a:spcBef>
                <a:spcAft>
                  <a:spcPts val="0"/>
                </a:spcAft>
                <a:buNone/>
              </a:pPr>
              <a:r>
                <a:t/>
              </a:r>
              <a:endParaRPr b="1" sz="1000">
                <a:solidFill>
                  <a:schemeClr val="dk2"/>
                </a:solidFill>
              </a:endParaRPr>
            </a:p>
            <a:p>
              <a:pPr indent="0" lvl="0" marL="0" rtl="0" algn="l">
                <a:spcBef>
                  <a:spcPts val="0"/>
                </a:spcBef>
                <a:spcAft>
                  <a:spcPts val="0"/>
                </a:spcAft>
                <a:buNone/>
              </a:pPr>
              <a:r>
                <a:rPr lang="en" sz="1000">
                  <a:solidFill>
                    <a:schemeClr val="dk2"/>
                  </a:solidFill>
                </a:rPr>
                <a:t>Creates 2 clusters for </a:t>
              </a:r>
              <a:r>
                <a:rPr b="1" lang="en" sz="1000">
                  <a:solidFill>
                    <a:schemeClr val="dk1"/>
                  </a:solidFill>
                </a:rPr>
                <a:t>each</a:t>
              </a:r>
              <a:r>
                <a:rPr lang="en" sz="1000">
                  <a:solidFill>
                    <a:schemeClr val="dk2"/>
                  </a:solidFill>
                </a:rPr>
                <a:t> initial cluster (total of </a:t>
              </a:r>
              <a:r>
                <a:rPr b="1" lang="en" sz="1000">
                  <a:solidFill>
                    <a:schemeClr val="dk1"/>
                  </a:solidFill>
                </a:rPr>
                <a:t>8</a:t>
              </a:r>
              <a:r>
                <a:rPr lang="en" sz="1000">
                  <a:solidFill>
                    <a:schemeClr val="dk2"/>
                  </a:solidFill>
                </a:rPr>
                <a:t> clusters)</a:t>
              </a:r>
              <a:endParaRPr sz="1000">
                <a:solidFill>
                  <a:schemeClr val="dk2"/>
                </a:solidFill>
              </a:endParaRPr>
            </a:p>
          </p:txBody>
        </p:sp>
      </p:grpSp>
      <p:sp>
        <p:nvSpPr>
          <p:cNvPr id="439" name="Google Shape;439;p33"/>
          <p:cNvSpPr/>
          <p:nvPr/>
        </p:nvSpPr>
        <p:spPr>
          <a:xfrm>
            <a:off x="5670125" y="1889375"/>
            <a:ext cx="860100" cy="179100"/>
          </a:xfrm>
          <a:prstGeom prst="rightArrow">
            <a:avLst>
              <a:gd fmla="val 41932" name="adj1"/>
              <a:gd fmla="val 103964"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33"/>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441" name="Google Shape;441;p33"/>
          <p:cNvGrpSpPr/>
          <p:nvPr/>
        </p:nvGrpSpPr>
        <p:grpSpPr>
          <a:xfrm>
            <a:off x="1494449" y="4609238"/>
            <a:ext cx="6784942" cy="534249"/>
            <a:chOff x="947307" y="4381849"/>
            <a:chExt cx="6292842" cy="534249"/>
          </a:xfrm>
        </p:grpSpPr>
        <p:grpSp>
          <p:nvGrpSpPr>
            <p:cNvPr id="442" name="Google Shape;442;p33"/>
            <p:cNvGrpSpPr/>
            <p:nvPr/>
          </p:nvGrpSpPr>
          <p:grpSpPr>
            <a:xfrm>
              <a:off x="947307" y="4382100"/>
              <a:ext cx="1152936" cy="533997"/>
              <a:chOff x="1083025" y="1491248"/>
              <a:chExt cx="1844108" cy="1650177"/>
            </a:xfrm>
          </p:grpSpPr>
          <p:sp>
            <p:nvSpPr>
              <p:cNvPr id="443" name="Google Shape;443;p33"/>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2"/>
                    </a:solidFill>
                    <a:latin typeface="Roboto"/>
                    <a:ea typeface="Roboto"/>
                    <a:cs typeface="Roboto"/>
                    <a:sym typeface="Roboto"/>
                  </a:rPr>
                  <a:t>Team Introduction</a:t>
                </a:r>
                <a:endParaRPr sz="700">
                  <a:solidFill>
                    <a:schemeClr val="dk2"/>
                  </a:solidFill>
                  <a:latin typeface="Roboto"/>
                  <a:ea typeface="Roboto"/>
                  <a:cs typeface="Roboto"/>
                  <a:sym typeface="Roboto"/>
                </a:endParaRPr>
              </a:p>
            </p:txBody>
          </p:sp>
          <p:sp>
            <p:nvSpPr>
              <p:cNvPr id="444" name="Google Shape;444;p33"/>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445" name="Google Shape;445;p33"/>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46" name="Google Shape;446;p33"/>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447" name="Google Shape;447;p33"/>
            <p:cNvGrpSpPr/>
            <p:nvPr/>
          </p:nvGrpSpPr>
          <p:grpSpPr>
            <a:xfrm>
              <a:off x="1914859" y="4381849"/>
              <a:ext cx="1436932" cy="533974"/>
              <a:chOff x="865157" y="1491321"/>
              <a:chExt cx="2232300" cy="1650104"/>
            </a:xfrm>
          </p:grpSpPr>
          <p:sp>
            <p:nvSpPr>
              <p:cNvPr id="448" name="Google Shape;448;p33"/>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449" name="Google Shape;449;p33"/>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450" name="Google Shape;450;p33"/>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51" name="Google Shape;451;p33"/>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452" name="Google Shape;452;p33"/>
            <p:cNvGrpSpPr/>
            <p:nvPr/>
          </p:nvGrpSpPr>
          <p:grpSpPr>
            <a:xfrm>
              <a:off x="3021771" y="4382169"/>
              <a:ext cx="1437155" cy="533868"/>
              <a:chOff x="811648" y="1491646"/>
              <a:chExt cx="2232300" cy="1649779"/>
            </a:xfrm>
          </p:grpSpPr>
          <p:sp>
            <p:nvSpPr>
              <p:cNvPr id="453" name="Google Shape;453;p33"/>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1"/>
                    </a:solidFill>
                    <a:latin typeface="Roboto"/>
                    <a:ea typeface="Roboto"/>
                    <a:cs typeface="Roboto"/>
                    <a:sym typeface="Roboto"/>
                  </a:rPr>
                  <a:t>Modeling Process</a:t>
                </a:r>
                <a:endParaRPr sz="700">
                  <a:solidFill>
                    <a:schemeClr val="dk1"/>
                  </a:solidFill>
                  <a:latin typeface="Roboto"/>
                  <a:ea typeface="Roboto"/>
                  <a:cs typeface="Roboto"/>
                  <a:sym typeface="Roboto"/>
                </a:endParaRPr>
              </a:p>
            </p:txBody>
          </p:sp>
          <p:sp>
            <p:nvSpPr>
              <p:cNvPr id="454" name="Google Shape;454;p33"/>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455" name="Google Shape;455;p33"/>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56" name="Google Shape;456;p33"/>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457" name="Google Shape;457;p33"/>
            <p:cNvGrpSpPr/>
            <p:nvPr/>
          </p:nvGrpSpPr>
          <p:grpSpPr>
            <a:xfrm>
              <a:off x="4319951" y="4382161"/>
              <a:ext cx="1593156" cy="533871"/>
              <a:chOff x="1057173" y="1491638"/>
              <a:chExt cx="2139900" cy="1649787"/>
            </a:xfrm>
          </p:grpSpPr>
          <p:sp>
            <p:nvSpPr>
              <p:cNvPr id="458" name="Google Shape;458;p33"/>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459" name="Google Shape;459;p33"/>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60" name="Google Shape;460;p33"/>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61" name="Google Shape;461;p33"/>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462" name="Google Shape;462;p33"/>
            <p:cNvGrpSpPr/>
            <p:nvPr/>
          </p:nvGrpSpPr>
          <p:grpSpPr>
            <a:xfrm>
              <a:off x="5425617" y="4381900"/>
              <a:ext cx="1814532" cy="533869"/>
              <a:chOff x="771854" y="1491644"/>
              <a:chExt cx="2354700" cy="1649781"/>
            </a:xfrm>
          </p:grpSpPr>
          <p:sp>
            <p:nvSpPr>
              <p:cNvPr id="463" name="Google Shape;463;p33"/>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464" name="Google Shape;464;p33"/>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465" name="Google Shape;465;p33"/>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66" name="Google Shape;466;p33"/>
              <p:cNvSpPr txBox="1"/>
              <p:nvPr/>
            </p:nvSpPr>
            <p:spPr>
              <a:xfrm>
                <a:off x="771854" y="1491644"/>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grpSp>
        <p:nvGrpSpPr>
          <p:cNvPr id="467" name="Google Shape;467;p33"/>
          <p:cNvGrpSpPr/>
          <p:nvPr/>
        </p:nvGrpSpPr>
        <p:grpSpPr>
          <a:xfrm>
            <a:off x="462700" y="1475201"/>
            <a:ext cx="2425200" cy="2212087"/>
            <a:chOff x="462700" y="1475201"/>
            <a:chExt cx="2425200" cy="2212087"/>
          </a:xfrm>
        </p:grpSpPr>
        <p:pic>
          <p:nvPicPr>
            <p:cNvPr id="468" name="Google Shape;468;p33"/>
            <p:cNvPicPr preferRelativeResize="0"/>
            <p:nvPr/>
          </p:nvPicPr>
          <p:blipFill>
            <a:blip r:embed="rId4">
              <a:alphaModFix/>
            </a:blip>
            <a:stretch>
              <a:fillRect/>
            </a:stretch>
          </p:blipFill>
          <p:spPr>
            <a:xfrm>
              <a:off x="1023925" y="1475201"/>
              <a:ext cx="974200" cy="869725"/>
            </a:xfrm>
            <a:prstGeom prst="rect">
              <a:avLst/>
            </a:prstGeom>
            <a:noFill/>
            <a:ln>
              <a:noFill/>
            </a:ln>
          </p:spPr>
        </p:pic>
        <p:sp>
          <p:nvSpPr>
            <p:cNvPr id="469" name="Google Shape;469;p33"/>
            <p:cNvSpPr txBox="1"/>
            <p:nvPr/>
          </p:nvSpPr>
          <p:spPr>
            <a:xfrm>
              <a:off x="806450" y="2267275"/>
              <a:ext cx="14091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Data Processing &amp; Cleaning</a:t>
              </a:r>
              <a:endParaRPr b="1" sz="1200"/>
            </a:p>
          </p:txBody>
        </p:sp>
        <p:sp>
          <p:nvSpPr>
            <p:cNvPr id="470" name="Google Shape;470;p33"/>
            <p:cNvSpPr txBox="1"/>
            <p:nvPr/>
          </p:nvSpPr>
          <p:spPr>
            <a:xfrm>
              <a:off x="462700" y="2817588"/>
              <a:ext cx="24252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Identified data </a:t>
              </a:r>
              <a:r>
                <a:rPr b="1" lang="en" sz="1000">
                  <a:solidFill>
                    <a:schemeClr val="dk1"/>
                  </a:solidFill>
                </a:rPr>
                <a:t>patterns</a:t>
              </a:r>
              <a:r>
                <a:rPr lang="en" sz="1000"/>
                <a:t>/</a:t>
              </a:r>
              <a:r>
                <a:rPr b="1" lang="en" sz="1000">
                  <a:solidFill>
                    <a:schemeClr val="dk1"/>
                  </a:solidFill>
                </a:rPr>
                <a:t>trends</a:t>
              </a:r>
              <a:r>
                <a:rPr lang="en" sz="1000"/>
                <a:t> like most </a:t>
              </a:r>
              <a:r>
                <a:rPr b="1" lang="en" sz="1000">
                  <a:solidFill>
                    <a:schemeClr val="dk1"/>
                  </a:solidFill>
                </a:rPr>
                <a:t>popular genres</a:t>
              </a:r>
              <a:endParaRPr b="1" sz="1000">
                <a:solidFill>
                  <a:schemeClr val="dk1"/>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Detected </a:t>
              </a:r>
              <a:r>
                <a:rPr b="1" lang="en" sz="1000">
                  <a:solidFill>
                    <a:schemeClr val="dk1"/>
                  </a:solidFill>
                </a:rPr>
                <a:t>outliers</a:t>
              </a:r>
              <a:r>
                <a:rPr lang="en" sz="1000"/>
                <a:t> and </a:t>
              </a:r>
              <a:r>
                <a:rPr b="1" lang="en" sz="1000">
                  <a:solidFill>
                    <a:schemeClr val="dk1"/>
                  </a:solidFill>
                </a:rPr>
                <a:t>monetary skewness </a:t>
              </a:r>
              <a:endParaRPr b="1" sz="1000">
                <a:solidFill>
                  <a:schemeClr val="dk1"/>
                </a:solidFill>
              </a:endParaRPr>
            </a:p>
          </p:txBody>
        </p:sp>
      </p:grpSp>
      <p:sp>
        <p:nvSpPr>
          <p:cNvPr id="471" name="Google Shape;471;p33"/>
          <p:cNvSpPr txBox="1"/>
          <p:nvPr>
            <p:ph type="ctrTitle"/>
          </p:nvPr>
        </p:nvSpPr>
        <p:spPr>
          <a:xfrm>
            <a:off x="154041" y="-162875"/>
            <a:ext cx="8835900" cy="548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sz="1800"/>
              <a:t>Solution Summary</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cxnSp>
        <p:nvCxnSpPr>
          <p:cNvPr id="476" name="Google Shape;476;p34"/>
          <p:cNvCxnSpPr/>
          <p:nvPr/>
        </p:nvCxnSpPr>
        <p:spPr>
          <a:xfrm>
            <a:off x="7414350" y="904275"/>
            <a:ext cx="0" cy="3381900"/>
          </a:xfrm>
          <a:prstGeom prst="straightConnector1">
            <a:avLst/>
          </a:prstGeom>
          <a:noFill/>
          <a:ln cap="flat" cmpd="sng" w="9525">
            <a:solidFill>
              <a:schemeClr val="dk2"/>
            </a:solidFill>
            <a:prstDash val="dash"/>
            <a:round/>
            <a:headEnd len="med" w="med" type="none"/>
            <a:tailEnd len="med" w="med" type="none"/>
          </a:ln>
        </p:spPr>
      </p:cxnSp>
      <p:cxnSp>
        <p:nvCxnSpPr>
          <p:cNvPr id="477" name="Google Shape;477;p34"/>
          <p:cNvCxnSpPr/>
          <p:nvPr/>
        </p:nvCxnSpPr>
        <p:spPr>
          <a:xfrm>
            <a:off x="5945825" y="897050"/>
            <a:ext cx="0" cy="3385800"/>
          </a:xfrm>
          <a:prstGeom prst="straightConnector1">
            <a:avLst/>
          </a:prstGeom>
          <a:noFill/>
          <a:ln cap="flat" cmpd="sng" w="9525">
            <a:solidFill>
              <a:schemeClr val="dk2"/>
            </a:solidFill>
            <a:prstDash val="dash"/>
            <a:round/>
            <a:headEnd len="med" w="med" type="none"/>
            <a:tailEnd len="med" w="med" type="none"/>
          </a:ln>
        </p:spPr>
      </p:cxnSp>
      <p:sp>
        <p:nvSpPr>
          <p:cNvPr id="478" name="Google Shape;478;p34"/>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479" name="Google Shape;479;p34"/>
          <p:cNvPicPr preferRelativeResize="0"/>
          <p:nvPr/>
        </p:nvPicPr>
        <p:blipFill>
          <a:blip r:embed="rId3">
            <a:alphaModFix/>
          </a:blip>
          <a:stretch>
            <a:fillRect/>
          </a:stretch>
        </p:blipFill>
        <p:spPr>
          <a:xfrm>
            <a:off x="167020" y="4444752"/>
            <a:ext cx="598723" cy="523874"/>
          </a:xfrm>
          <a:prstGeom prst="rect">
            <a:avLst/>
          </a:prstGeom>
          <a:noFill/>
          <a:ln>
            <a:noFill/>
          </a:ln>
        </p:spPr>
      </p:pic>
      <p:sp>
        <p:nvSpPr>
          <p:cNvPr id="480" name="Google Shape;480;p34"/>
          <p:cNvSpPr/>
          <p:nvPr/>
        </p:nvSpPr>
        <p:spPr>
          <a:xfrm>
            <a:off x="3144050" y="888194"/>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Lost Clients</a:t>
            </a:r>
            <a:endParaRPr b="1" sz="1100">
              <a:solidFill>
                <a:schemeClr val="lt1"/>
              </a:solidFill>
            </a:endParaRPr>
          </a:p>
        </p:txBody>
      </p:sp>
      <p:sp>
        <p:nvSpPr>
          <p:cNvPr id="481" name="Google Shape;481;p34"/>
          <p:cNvSpPr txBox="1"/>
          <p:nvPr/>
        </p:nvSpPr>
        <p:spPr>
          <a:xfrm>
            <a:off x="2059188" y="1421775"/>
            <a:ext cx="93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Recency:</a:t>
            </a:r>
            <a:endParaRPr b="1" sz="1200">
              <a:solidFill>
                <a:schemeClr val="dk2"/>
              </a:solidFill>
            </a:endParaRPr>
          </a:p>
        </p:txBody>
      </p:sp>
      <p:sp>
        <p:nvSpPr>
          <p:cNvPr id="482" name="Google Shape;482;p34"/>
          <p:cNvSpPr/>
          <p:nvPr/>
        </p:nvSpPr>
        <p:spPr>
          <a:xfrm>
            <a:off x="3132000" y="1469175"/>
            <a:ext cx="1240200" cy="274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0000"/>
                </a:solidFill>
              </a:rPr>
              <a:t>Very High</a:t>
            </a:r>
            <a:endParaRPr b="1" sz="1200">
              <a:solidFill>
                <a:srgbClr val="FF0000"/>
              </a:solidFill>
            </a:endParaRPr>
          </a:p>
        </p:txBody>
      </p:sp>
      <p:sp>
        <p:nvSpPr>
          <p:cNvPr id="483" name="Google Shape;483;p34"/>
          <p:cNvSpPr/>
          <p:nvPr/>
        </p:nvSpPr>
        <p:spPr>
          <a:xfrm>
            <a:off x="3132000" y="1826600"/>
            <a:ext cx="1240200" cy="274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B6B5D"/>
                </a:solidFill>
              </a:rPr>
              <a:t>Low</a:t>
            </a:r>
            <a:endParaRPr b="1" sz="1200">
              <a:solidFill>
                <a:srgbClr val="EB6B5D"/>
              </a:solidFill>
            </a:endParaRPr>
          </a:p>
        </p:txBody>
      </p:sp>
      <p:sp>
        <p:nvSpPr>
          <p:cNvPr id="484" name="Google Shape;484;p34"/>
          <p:cNvSpPr/>
          <p:nvPr/>
        </p:nvSpPr>
        <p:spPr>
          <a:xfrm>
            <a:off x="3132000" y="218402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Moderate</a:t>
            </a:r>
            <a:endParaRPr b="1" sz="1200">
              <a:solidFill>
                <a:schemeClr val="accent2"/>
              </a:solidFill>
            </a:endParaRPr>
          </a:p>
        </p:txBody>
      </p:sp>
      <p:sp>
        <p:nvSpPr>
          <p:cNvPr id="485" name="Google Shape;485;p34"/>
          <p:cNvSpPr/>
          <p:nvPr/>
        </p:nvSpPr>
        <p:spPr>
          <a:xfrm>
            <a:off x="4605569" y="888194"/>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At Risk</a:t>
            </a:r>
            <a:endParaRPr b="1" sz="1100">
              <a:solidFill>
                <a:schemeClr val="lt1"/>
              </a:solidFill>
            </a:endParaRPr>
          </a:p>
        </p:txBody>
      </p:sp>
      <p:sp>
        <p:nvSpPr>
          <p:cNvPr id="486" name="Google Shape;486;p34"/>
          <p:cNvSpPr/>
          <p:nvPr/>
        </p:nvSpPr>
        <p:spPr>
          <a:xfrm>
            <a:off x="4565961" y="146917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Moderate</a:t>
            </a:r>
            <a:endParaRPr b="1" sz="1200">
              <a:solidFill>
                <a:schemeClr val="accent2"/>
              </a:solidFill>
            </a:endParaRPr>
          </a:p>
        </p:txBody>
      </p:sp>
      <p:sp>
        <p:nvSpPr>
          <p:cNvPr id="487" name="Google Shape;487;p34"/>
          <p:cNvSpPr/>
          <p:nvPr/>
        </p:nvSpPr>
        <p:spPr>
          <a:xfrm>
            <a:off x="4565961" y="1826600"/>
            <a:ext cx="1240200" cy="274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B6B5D"/>
                </a:solidFill>
              </a:rPr>
              <a:t>Low</a:t>
            </a:r>
            <a:endParaRPr b="1" sz="1200">
              <a:solidFill>
                <a:srgbClr val="EB6B5D"/>
              </a:solidFill>
            </a:endParaRPr>
          </a:p>
        </p:txBody>
      </p:sp>
      <p:sp>
        <p:nvSpPr>
          <p:cNvPr id="488" name="Google Shape;488;p34"/>
          <p:cNvSpPr/>
          <p:nvPr/>
        </p:nvSpPr>
        <p:spPr>
          <a:xfrm>
            <a:off x="4565961" y="218402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B6B5D"/>
                </a:solidFill>
              </a:rPr>
              <a:t>Low</a:t>
            </a:r>
            <a:endParaRPr b="1" sz="1200">
              <a:solidFill>
                <a:srgbClr val="EB6B5D"/>
              </a:solidFill>
            </a:endParaRPr>
          </a:p>
        </p:txBody>
      </p:sp>
      <p:sp>
        <p:nvSpPr>
          <p:cNvPr id="489" name="Google Shape;489;p34"/>
          <p:cNvSpPr txBox="1"/>
          <p:nvPr/>
        </p:nvSpPr>
        <p:spPr>
          <a:xfrm>
            <a:off x="3992975" y="2541475"/>
            <a:ext cx="466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t>Scale:</a:t>
            </a:r>
            <a:endParaRPr b="1" sz="700">
              <a:solidFill>
                <a:schemeClr val="dk2"/>
              </a:solidFill>
            </a:endParaRPr>
          </a:p>
        </p:txBody>
      </p:sp>
      <p:sp>
        <p:nvSpPr>
          <p:cNvPr id="490" name="Google Shape;490;p34"/>
          <p:cNvSpPr/>
          <p:nvPr/>
        </p:nvSpPr>
        <p:spPr>
          <a:xfrm>
            <a:off x="5204131" y="2597875"/>
            <a:ext cx="598800" cy="179700"/>
          </a:xfrm>
          <a:prstGeom prst="roundRect">
            <a:avLst>
              <a:gd fmla="val 16667" name="adj"/>
            </a:avLst>
          </a:prstGeom>
          <a:solidFill>
            <a:srgbClr val="EB6B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rPr>
              <a:t>Bad</a:t>
            </a:r>
            <a:endParaRPr b="1" sz="500">
              <a:solidFill>
                <a:schemeClr val="lt1"/>
              </a:solidFill>
            </a:endParaRPr>
          </a:p>
        </p:txBody>
      </p:sp>
      <p:sp>
        <p:nvSpPr>
          <p:cNvPr id="491" name="Google Shape;491;p34"/>
          <p:cNvSpPr/>
          <p:nvPr/>
        </p:nvSpPr>
        <p:spPr>
          <a:xfrm>
            <a:off x="4605325" y="2597875"/>
            <a:ext cx="598800" cy="1797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rPr>
              <a:t>Very Bad</a:t>
            </a:r>
            <a:endParaRPr b="1" sz="700">
              <a:solidFill>
                <a:schemeClr val="lt1"/>
              </a:solidFill>
            </a:endParaRPr>
          </a:p>
        </p:txBody>
      </p:sp>
      <p:sp>
        <p:nvSpPr>
          <p:cNvPr id="492" name="Google Shape;492;p34"/>
          <p:cNvSpPr/>
          <p:nvPr/>
        </p:nvSpPr>
        <p:spPr>
          <a:xfrm>
            <a:off x="5802925" y="2597875"/>
            <a:ext cx="598800" cy="179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rPr>
              <a:t>Average</a:t>
            </a:r>
            <a:endParaRPr b="1" sz="700">
              <a:solidFill>
                <a:schemeClr val="lt1"/>
              </a:solidFill>
            </a:endParaRPr>
          </a:p>
        </p:txBody>
      </p:sp>
      <p:sp>
        <p:nvSpPr>
          <p:cNvPr id="493" name="Google Shape;493;p34"/>
          <p:cNvSpPr/>
          <p:nvPr/>
        </p:nvSpPr>
        <p:spPr>
          <a:xfrm>
            <a:off x="6401725" y="2597875"/>
            <a:ext cx="598800" cy="179700"/>
          </a:xfrm>
          <a:prstGeom prst="roundRect">
            <a:avLst>
              <a:gd fmla="val 16667" name="adj"/>
            </a:avLst>
          </a:prstGeom>
          <a:solidFill>
            <a:srgbClr val="76DA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rPr>
              <a:t>Good</a:t>
            </a:r>
            <a:endParaRPr b="1" sz="700">
              <a:solidFill>
                <a:schemeClr val="lt1"/>
              </a:solidFill>
            </a:endParaRPr>
          </a:p>
        </p:txBody>
      </p:sp>
      <p:sp>
        <p:nvSpPr>
          <p:cNvPr id="494" name="Google Shape;494;p34"/>
          <p:cNvSpPr/>
          <p:nvPr/>
        </p:nvSpPr>
        <p:spPr>
          <a:xfrm>
            <a:off x="7000525" y="2597875"/>
            <a:ext cx="648900" cy="179700"/>
          </a:xfrm>
          <a:prstGeom prst="roundRect">
            <a:avLst>
              <a:gd fmla="val 16667" name="adj"/>
            </a:avLst>
          </a:prstGeom>
          <a:solidFill>
            <a:srgbClr val="2091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lt1"/>
                </a:solidFill>
              </a:rPr>
              <a:t>Very Good</a:t>
            </a:r>
            <a:endParaRPr b="1" sz="700">
              <a:solidFill>
                <a:schemeClr val="lt1"/>
              </a:solidFill>
            </a:endParaRPr>
          </a:p>
        </p:txBody>
      </p:sp>
      <p:sp>
        <p:nvSpPr>
          <p:cNvPr id="495" name="Google Shape;495;p34"/>
          <p:cNvSpPr txBox="1"/>
          <p:nvPr/>
        </p:nvSpPr>
        <p:spPr>
          <a:xfrm>
            <a:off x="2047675" y="1773875"/>
            <a:ext cx="118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Frequency:</a:t>
            </a:r>
            <a:endParaRPr b="1" sz="1200">
              <a:solidFill>
                <a:schemeClr val="dk2"/>
              </a:solidFill>
            </a:endParaRPr>
          </a:p>
        </p:txBody>
      </p:sp>
      <p:sp>
        <p:nvSpPr>
          <p:cNvPr id="496" name="Google Shape;496;p34"/>
          <p:cNvSpPr txBox="1"/>
          <p:nvPr/>
        </p:nvSpPr>
        <p:spPr>
          <a:xfrm>
            <a:off x="2047675" y="2146125"/>
            <a:ext cx="93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Monetary:</a:t>
            </a:r>
            <a:endParaRPr b="1" sz="1200">
              <a:solidFill>
                <a:schemeClr val="dk2"/>
              </a:solidFill>
            </a:endParaRPr>
          </a:p>
        </p:txBody>
      </p:sp>
      <p:sp>
        <p:nvSpPr>
          <p:cNvPr id="497" name="Google Shape;497;p34"/>
          <p:cNvSpPr/>
          <p:nvPr/>
        </p:nvSpPr>
        <p:spPr>
          <a:xfrm>
            <a:off x="3234050" y="3439913"/>
            <a:ext cx="1060200" cy="274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Realists</a:t>
            </a:r>
            <a:endParaRPr b="1" sz="1300">
              <a:solidFill>
                <a:schemeClr val="lt1"/>
              </a:solidFill>
            </a:endParaRPr>
          </a:p>
        </p:txBody>
      </p:sp>
      <p:sp>
        <p:nvSpPr>
          <p:cNvPr id="498" name="Google Shape;498;p34"/>
          <p:cNvSpPr/>
          <p:nvPr/>
        </p:nvSpPr>
        <p:spPr>
          <a:xfrm>
            <a:off x="3234050" y="3956600"/>
            <a:ext cx="1060200" cy="274500"/>
          </a:xfrm>
          <a:prstGeom prst="roundRect">
            <a:avLst>
              <a:gd fmla="val 16667" name="adj"/>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Explorers</a:t>
            </a:r>
            <a:endParaRPr b="1" sz="1300">
              <a:solidFill>
                <a:schemeClr val="lt1"/>
              </a:solidFill>
            </a:endParaRPr>
          </a:p>
        </p:txBody>
      </p:sp>
      <p:sp>
        <p:nvSpPr>
          <p:cNvPr id="499" name="Google Shape;499;p34"/>
          <p:cNvSpPr txBox="1"/>
          <p:nvPr/>
        </p:nvSpPr>
        <p:spPr>
          <a:xfrm>
            <a:off x="3570800" y="3614938"/>
            <a:ext cx="38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or</a:t>
            </a:r>
            <a:endParaRPr b="1" sz="1300">
              <a:solidFill>
                <a:schemeClr val="dk2"/>
              </a:solidFill>
            </a:endParaRPr>
          </a:p>
        </p:txBody>
      </p:sp>
      <p:sp>
        <p:nvSpPr>
          <p:cNvPr id="500" name="Google Shape;500;p34"/>
          <p:cNvSpPr/>
          <p:nvPr/>
        </p:nvSpPr>
        <p:spPr>
          <a:xfrm>
            <a:off x="4673513" y="3439913"/>
            <a:ext cx="1060200" cy="274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Realists</a:t>
            </a:r>
            <a:endParaRPr b="1" sz="1300">
              <a:solidFill>
                <a:schemeClr val="lt1"/>
              </a:solidFill>
            </a:endParaRPr>
          </a:p>
        </p:txBody>
      </p:sp>
      <p:sp>
        <p:nvSpPr>
          <p:cNvPr id="501" name="Google Shape;501;p34"/>
          <p:cNvSpPr/>
          <p:nvPr/>
        </p:nvSpPr>
        <p:spPr>
          <a:xfrm>
            <a:off x="4673513" y="3956600"/>
            <a:ext cx="1060200" cy="274500"/>
          </a:xfrm>
          <a:prstGeom prst="roundRect">
            <a:avLst>
              <a:gd fmla="val 16667" name="adj"/>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Explorers</a:t>
            </a:r>
            <a:endParaRPr b="1" sz="1300">
              <a:solidFill>
                <a:schemeClr val="lt1"/>
              </a:solidFill>
            </a:endParaRPr>
          </a:p>
        </p:txBody>
      </p:sp>
      <p:sp>
        <p:nvSpPr>
          <p:cNvPr id="502" name="Google Shape;502;p34"/>
          <p:cNvSpPr txBox="1"/>
          <p:nvPr/>
        </p:nvSpPr>
        <p:spPr>
          <a:xfrm>
            <a:off x="5010263" y="3614938"/>
            <a:ext cx="38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or</a:t>
            </a:r>
            <a:endParaRPr b="1" sz="1300">
              <a:solidFill>
                <a:schemeClr val="dk2"/>
              </a:solidFill>
            </a:endParaRPr>
          </a:p>
        </p:txBody>
      </p:sp>
      <p:sp>
        <p:nvSpPr>
          <p:cNvPr id="503" name="Google Shape;503;p34"/>
          <p:cNvSpPr/>
          <p:nvPr/>
        </p:nvSpPr>
        <p:spPr>
          <a:xfrm>
            <a:off x="6101975" y="3439913"/>
            <a:ext cx="1060200" cy="274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Realists</a:t>
            </a:r>
            <a:endParaRPr b="1" sz="1200">
              <a:solidFill>
                <a:schemeClr val="lt1"/>
              </a:solidFill>
            </a:endParaRPr>
          </a:p>
        </p:txBody>
      </p:sp>
      <p:sp>
        <p:nvSpPr>
          <p:cNvPr id="504" name="Google Shape;504;p34"/>
          <p:cNvSpPr/>
          <p:nvPr/>
        </p:nvSpPr>
        <p:spPr>
          <a:xfrm>
            <a:off x="6101975" y="3956600"/>
            <a:ext cx="1060200" cy="274500"/>
          </a:xfrm>
          <a:prstGeom prst="roundRect">
            <a:avLst>
              <a:gd fmla="val 16667" name="adj"/>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Explorers</a:t>
            </a:r>
            <a:endParaRPr b="1" sz="1200">
              <a:solidFill>
                <a:schemeClr val="lt1"/>
              </a:solidFill>
            </a:endParaRPr>
          </a:p>
        </p:txBody>
      </p:sp>
      <p:sp>
        <p:nvSpPr>
          <p:cNvPr id="505" name="Google Shape;505;p34"/>
          <p:cNvSpPr txBox="1"/>
          <p:nvPr/>
        </p:nvSpPr>
        <p:spPr>
          <a:xfrm>
            <a:off x="6438725" y="3614938"/>
            <a:ext cx="38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or</a:t>
            </a:r>
            <a:endParaRPr b="1" sz="1200">
              <a:solidFill>
                <a:schemeClr val="dk2"/>
              </a:solidFill>
            </a:endParaRPr>
          </a:p>
        </p:txBody>
      </p:sp>
      <p:sp>
        <p:nvSpPr>
          <p:cNvPr id="506" name="Google Shape;506;p34"/>
          <p:cNvSpPr/>
          <p:nvPr/>
        </p:nvSpPr>
        <p:spPr>
          <a:xfrm>
            <a:off x="7532550" y="3439913"/>
            <a:ext cx="1060200" cy="274500"/>
          </a:xfrm>
          <a:prstGeom prst="roundRect">
            <a:avLst>
              <a:gd fmla="val 16667" name="adj"/>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Realists</a:t>
            </a:r>
            <a:endParaRPr b="1" sz="1200">
              <a:solidFill>
                <a:schemeClr val="lt1"/>
              </a:solidFill>
            </a:endParaRPr>
          </a:p>
        </p:txBody>
      </p:sp>
      <p:sp>
        <p:nvSpPr>
          <p:cNvPr id="507" name="Google Shape;507;p34"/>
          <p:cNvSpPr/>
          <p:nvPr/>
        </p:nvSpPr>
        <p:spPr>
          <a:xfrm>
            <a:off x="7532550" y="3956600"/>
            <a:ext cx="1060200" cy="274500"/>
          </a:xfrm>
          <a:prstGeom prst="roundRect">
            <a:avLst>
              <a:gd fmla="val 16667" name="adj"/>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Explorers</a:t>
            </a:r>
            <a:endParaRPr b="1" sz="1200">
              <a:solidFill>
                <a:schemeClr val="lt1"/>
              </a:solidFill>
            </a:endParaRPr>
          </a:p>
        </p:txBody>
      </p:sp>
      <p:sp>
        <p:nvSpPr>
          <p:cNvPr id="508" name="Google Shape;508;p34"/>
          <p:cNvSpPr txBox="1"/>
          <p:nvPr/>
        </p:nvSpPr>
        <p:spPr>
          <a:xfrm>
            <a:off x="7869300" y="3614938"/>
            <a:ext cx="38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or</a:t>
            </a:r>
            <a:endParaRPr b="1" sz="1200">
              <a:solidFill>
                <a:schemeClr val="dk2"/>
              </a:solidFill>
            </a:endParaRPr>
          </a:p>
        </p:txBody>
      </p:sp>
      <p:sp>
        <p:nvSpPr>
          <p:cNvPr id="509" name="Google Shape;509;p34"/>
          <p:cNvSpPr txBox="1"/>
          <p:nvPr/>
        </p:nvSpPr>
        <p:spPr>
          <a:xfrm>
            <a:off x="3117750" y="2956450"/>
            <a:ext cx="55560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t>The Above Personas Breakdown into The Below Sub-Clusters based on Genre Preferences</a:t>
            </a:r>
            <a:endParaRPr b="1" sz="1000">
              <a:solidFill>
                <a:schemeClr val="dk2"/>
              </a:solidFill>
            </a:endParaRPr>
          </a:p>
        </p:txBody>
      </p:sp>
      <p:sp>
        <p:nvSpPr>
          <p:cNvPr id="510" name="Google Shape;510;p34"/>
          <p:cNvSpPr/>
          <p:nvPr/>
        </p:nvSpPr>
        <p:spPr>
          <a:xfrm>
            <a:off x="526500" y="1461050"/>
            <a:ext cx="1399800" cy="5238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1</a:t>
            </a:r>
            <a:r>
              <a:rPr b="1" baseline="30000" lang="en" sz="1300">
                <a:solidFill>
                  <a:schemeClr val="lt1"/>
                </a:solidFill>
              </a:rPr>
              <a:t>st</a:t>
            </a:r>
            <a:r>
              <a:rPr b="1" lang="en" sz="1300">
                <a:solidFill>
                  <a:schemeClr val="lt1"/>
                </a:solidFill>
              </a:rPr>
              <a:t> Clustering</a:t>
            </a:r>
            <a:endParaRPr b="1" sz="1100">
              <a:solidFill>
                <a:schemeClr val="lt1"/>
              </a:solidFill>
            </a:endParaRPr>
          </a:p>
        </p:txBody>
      </p:sp>
      <p:sp>
        <p:nvSpPr>
          <p:cNvPr id="511" name="Google Shape;511;p34"/>
          <p:cNvSpPr/>
          <p:nvPr/>
        </p:nvSpPr>
        <p:spPr>
          <a:xfrm>
            <a:off x="526500" y="3708800"/>
            <a:ext cx="1399800" cy="523800"/>
          </a:xfrm>
          <a:prstGeom prst="roundRect">
            <a:avLst>
              <a:gd fmla="val 16667" name="adj"/>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2</a:t>
            </a:r>
            <a:r>
              <a:rPr b="1" baseline="30000" lang="en" sz="1300">
                <a:solidFill>
                  <a:schemeClr val="lt1"/>
                </a:solidFill>
              </a:rPr>
              <a:t>nd</a:t>
            </a:r>
            <a:r>
              <a:rPr b="1" lang="en" sz="1300">
                <a:solidFill>
                  <a:schemeClr val="lt1"/>
                </a:solidFill>
              </a:rPr>
              <a:t> Clustering</a:t>
            </a:r>
            <a:endParaRPr b="1" sz="1300">
              <a:solidFill>
                <a:schemeClr val="lt1"/>
              </a:solidFill>
            </a:endParaRPr>
          </a:p>
        </p:txBody>
      </p:sp>
      <p:sp>
        <p:nvSpPr>
          <p:cNvPr id="512" name="Google Shape;512;p34"/>
          <p:cNvSpPr/>
          <p:nvPr/>
        </p:nvSpPr>
        <p:spPr>
          <a:xfrm>
            <a:off x="6067088" y="888194"/>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Can’t Lose</a:t>
            </a:r>
            <a:endParaRPr b="1" sz="1100">
              <a:solidFill>
                <a:schemeClr val="lt1"/>
              </a:solidFill>
            </a:endParaRPr>
          </a:p>
        </p:txBody>
      </p:sp>
      <p:sp>
        <p:nvSpPr>
          <p:cNvPr id="513" name="Google Shape;513;p34"/>
          <p:cNvSpPr/>
          <p:nvPr/>
        </p:nvSpPr>
        <p:spPr>
          <a:xfrm>
            <a:off x="6047272" y="146917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rPr>
              <a:t>Moderate</a:t>
            </a:r>
            <a:endParaRPr b="1" sz="1200">
              <a:solidFill>
                <a:schemeClr val="accent2"/>
              </a:solidFill>
            </a:endParaRPr>
          </a:p>
        </p:txBody>
      </p:sp>
      <p:sp>
        <p:nvSpPr>
          <p:cNvPr id="514" name="Google Shape;514;p34"/>
          <p:cNvSpPr/>
          <p:nvPr/>
        </p:nvSpPr>
        <p:spPr>
          <a:xfrm>
            <a:off x="6047272" y="1826600"/>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09120"/>
                </a:solidFill>
              </a:rPr>
              <a:t>Very High</a:t>
            </a:r>
            <a:endParaRPr b="1" sz="1200">
              <a:solidFill>
                <a:srgbClr val="209120"/>
              </a:solidFill>
            </a:endParaRPr>
          </a:p>
        </p:txBody>
      </p:sp>
      <p:sp>
        <p:nvSpPr>
          <p:cNvPr id="515" name="Google Shape;515;p34"/>
          <p:cNvSpPr/>
          <p:nvPr/>
        </p:nvSpPr>
        <p:spPr>
          <a:xfrm>
            <a:off x="6047272" y="218402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76DA7E"/>
                </a:solidFill>
              </a:rPr>
              <a:t>High</a:t>
            </a:r>
            <a:endParaRPr b="1" sz="1200">
              <a:solidFill>
                <a:srgbClr val="76DA7E"/>
              </a:solidFill>
            </a:endParaRPr>
          </a:p>
        </p:txBody>
      </p:sp>
      <p:cxnSp>
        <p:nvCxnSpPr>
          <p:cNvPr id="516" name="Google Shape;516;p34"/>
          <p:cNvCxnSpPr/>
          <p:nvPr/>
        </p:nvCxnSpPr>
        <p:spPr>
          <a:xfrm>
            <a:off x="3207300" y="768988"/>
            <a:ext cx="5661900" cy="0"/>
          </a:xfrm>
          <a:prstGeom prst="straightConnector1">
            <a:avLst/>
          </a:prstGeom>
          <a:noFill/>
          <a:ln cap="flat" cmpd="sng" w="19050">
            <a:solidFill>
              <a:schemeClr val="dk2"/>
            </a:solidFill>
            <a:prstDash val="solid"/>
            <a:round/>
            <a:headEnd len="med" w="med" type="none"/>
            <a:tailEnd len="med" w="med" type="triangle"/>
          </a:ln>
        </p:spPr>
      </p:cxnSp>
      <p:sp>
        <p:nvSpPr>
          <p:cNvPr id="517" name="Google Shape;517;p34"/>
          <p:cNvSpPr/>
          <p:nvPr/>
        </p:nvSpPr>
        <p:spPr>
          <a:xfrm>
            <a:off x="7528607" y="888194"/>
            <a:ext cx="1240200" cy="348000"/>
          </a:xfrm>
          <a:prstGeom prst="roundRect">
            <a:avLst>
              <a:gd fmla="val 16667" name="adj"/>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rPr>
              <a:t>Stars</a:t>
            </a:r>
            <a:endParaRPr b="1" sz="1100">
              <a:solidFill>
                <a:schemeClr val="lt1"/>
              </a:solidFill>
            </a:endParaRPr>
          </a:p>
        </p:txBody>
      </p:sp>
      <p:sp>
        <p:nvSpPr>
          <p:cNvPr id="518" name="Google Shape;518;p34"/>
          <p:cNvSpPr/>
          <p:nvPr/>
        </p:nvSpPr>
        <p:spPr>
          <a:xfrm>
            <a:off x="7528607" y="146917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09120"/>
                </a:solidFill>
              </a:rPr>
              <a:t>Very High</a:t>
            </a:r>
            <a:endParaRPr b="1" sz="1200">
              <a:solidFill>
                <a:srgbClr val="209120"/>
              </a:solidFill>
            </a:endParaRPr>
          </a:p>
        </p:txBody>
      </p:sp>
      <p:sp>
        <p:nvSpPr>
          <p:cNvPr id="519" name="Google Shape;519;p34"/>
          <p:cNvSpPr/>
          <p:nvPr/>
        </p:nvSpPr>
        <p:spPr>
          <a:xfrm>
            <a:off x="7528607" y="1826600"/>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76DA7E"/>
                </a:solidFill>
              </a:rPr>
              <a:t>High</a:t>
            </a:r>
            <a:endParaRPr b="1" sz="1200">
              <a:solidFill>
                <a:srgbClr val="76DA7E"/>
              </a:solidFill>
            </a:endParaRPr>
          </a:p>
        </p:txBody>
      </p:sp>
      <p:sp>
        <p:nvSpPr>
          <p:cNvPr id="520" name="Google Shape;520;p34"/>
          <p:cNvSpPr/>
          <p:nvPr/>
        </p:nvSpPr>
        <p:spPr>
          <a:xfrm>
            <a:off x="7528607" y="2184025"/>
            <a:ext cx="1240200" cy="274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09120"/>
                </a:solidFill>
              </a:rPr>
              <a:t>Very High</a:t>
            </a:r>
            <a:endParaRPr b="1" sz="1200">
              <a:solidFill>
                <a:srgbClr val="209120"/>
              </a:solidFill>
            </a:endParaRPr>
          </a:p>
        </p:txBody>
      </p:sp>
      <p:sp>
        <p:nvSpPr>
          <p:cNvPr id="521" name="Google Shape;521;p34"/>
          <p:cNvSpPr txBox="1"/>
          <p:nvPr/>
        </p:nvSpPr>
        <p:spPr>
          <a:xfrm>
            <a:off x="3149700" y="539525"/>
            <a:ext cx="1584300" cy="25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Low Customer Lifetime Value</a:t>
            </a:r>
            <a:endParaRPr sz="800"/>
          </a:p>
        </p:txBody>
      </p:sp>
      <p:sp>
        <p:nvSpPr>
          <p:cNvPr id="522" name="Google Shape;522;p34"/>
          <p:cNvSpPr txBox="1"/>
          <p:nvPr/>
        </p:nvSpPr>
        <p:spPr>
          <a:xfrm>
            <a:off x="7261350" y="519450"/>
            <a:ext cx="1636200" cy="25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High Customer Lifetime Value</a:t>
            </a:r>
            <a:endParaRPr sz="800"/>
          </a:p>
        </p:txBody>
      </p:sp>
      <p:cxnSp>
        <p:nvCxnSpPr>
          <p:cNvPr id="523" name="Google Shape;523;p34"/>
          <p:cNvCxnSpPr/>
          <p:nvPr/>
        </p:nvCxnSpPr>
        <p:spPr>
          <a:xfrm>
            <a:off x="3132000" y="1312750"/>
            <a:ext cx="5707800" cy="0"/>
          </a:xfrm>
          <a:prstGeom prst="straightConnector1">
            <a:avLst/>
          </a:prstGeom>
          <a:noFill/>
          <a:ln cap="flat" cmpd="sng" w="9525">
            <a:solidFill>
              <a:schemeClr val="dk2"/>
            </a:solidFill>
            <a:prstDash val="solid"/>
            <a:round/>
            <a:headEnd len="med" w="med" type="none"/>
            <a:tailEnd len="med" w="med" type="none"/>
          </a:ln>
        </p:spPr>
      </p:cxnSp>
      <p:cxnSp>
        <p:nvCxnSpPr>
          <p:cNvPr id="524" name="Google Shape;524;p34"/>
          <p:cNvCxnSpPr/>
          <p:nvPr/>
        </p:nvCxnSpPr>
        <p:spPr>
          <a:xfrm>
            <a:off x="3132000" y="1790700"/>
            <a:ext cx="5707800" cy="0"/>
          </a:xfrm>
          <a:prstGeom prst="straightConnector1">
            <a:avLst/>
          </a:prstGeom>
          <a:noFill/>
          <a:ln cap="flat" cmpd="sng" w="9525">
            <a:solidFill>
              <a:schemeClr val="dk2"/>
            </a:solidFill>
            <a:prstDash val="dash"/>
            <a:round/>
            <a:headEnd len="med" w="med" type="none"/>
            <a:tailEnd len="med" w="med" type="none"/>
          </a:ln>
        </p:spPr>
      </p:cxnSp>
      <p:cxnSp>
        <p:nvCxnSpPr>
          <p:cNvPr id="525" name="Google Shape;525;p34"/>
          <p:cNvCxnSpPr/>
          <p:nvPr/>
        </p:nvCxnSpPr>
        <p:spPr>
          <a:xfrm>
            <a:off x="3132000" y="2138425"/>
            <a:ext cx="5707800" cy="0"/>
          </a:xfrm>
          <a:prstGeom prst="straightConnector1">
            <a:avLst/>
          </a:prstGeom>
          <a:noFill/>
          <a:ln cap="flat" cmpd="sng" w="9525">
            <a:solidFill>
              <a:schemeClr val="dk2"/>
            </a:solidFill>
            <a:prstDash val="dash"/>
            <a:round/>
            <a:headEnd len="med" w="med" type="none"/>
            <a:tailEnd len="med" w="med" type="none"/>
          </a:ln>
        </p:spPr>
      </p:cxnSp>
      <p:cxnSp>
        <p:nvCxnSpPr>
          <p:cNvPr id="526" name="Google Shape;526;p34"/>
          <p:cNvCxnSpPr/>
          <p:nvPr/>
        </p:nvCxnSpPr>
        <p:spPr>
          <a:xfrm>
            <a:off x="3132000" y="2507850"/>
            <a:ext cx="5707800" cy="0"/>
          </a:xfrm>
          <a:prstGeom prst="straightConnector1">
            <a:avLst/>
          </a:prstGeom>
          <a:noFill/>
          <a:ln cap="flat" cmpd="sng" w="9525">
            <a:solidFill>
              <a:schemeClr val="dk2"/>
            </a:solidFill>
            <a:prstDash val="dash"/>
            <a:round/>
            <a:headEnd len="med" w="med" type="none"/>
            <a:tailEnd len="med" w="med" type="none"/>
          </a:ln>
        </p:spPr>
      </p:cxnSp>
      <p:cxnSp>
        <p:nvCxnSpPr>
          <p:cNvPr id="527" name="Google Shape;527;p34"/>
          <p:cNvCxnSpPr/>
          <p:nvPr/>
        </p:nvCxnSpPr>
        <p:spPr>
          <a:xfrm>
            <a:off x="4476800" y="918750"/>
            <a:ext cx="0" cy="3367200"/>
          </a:xfrm>
          <a:prstGeom prst="straightConnector1">
            <a:avLst/>
          </a:prstGeom>
          <a:noFill/>
          <a:ln cap="flat" cmpd="sng" w="9525">
            <a:solidFill>
              <a:schemeClr val="dk2"/>
            </a:solidFill>
            <a:prstDash val="dash"/>
            <a:round/>
            <a:headEnd len="med" w="med" type="none"/>
            <a:tailEnd len="med" w="med" type="none"/>
          </a:ln>
        </p:spPr>
      </p:cxnSp>
      <p:sp>
        <p:nvSpPr>
          <p:cNvPr id="528" name="Google Shape;528;p34"/>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grpSp>
        <p:nvGrpSpPr>
          <p:cNvPr id="529" name="Google Shape;529;p34"/>
          <p:cNvGrpSpPr/>
          <p:nvPr/>
        </p:nvGrpSpPr>
        <p:grpSpPr>
          <a:xfrm>
            <a:off x="1494449" y="4604539"/>
            <a:ext cx="6793542" cy="538947"/>
            <a:chOff x="947307" y="4377150"/>
            <a:chExt cx="6300818" cy="538947"/>
          </a:xfrm>
        </p:grpSpPr>
        <p:grpSp>
          <p:nvGrpSpPr>
            <p:cNvPr id="530" name="Google Shape;530;p34"/>
            <p:cNvGrpSpPr/>
            <p:nvPr/>
          </p:nvGrpSpPr>
          <p:grpSpPr>
            <a:xfrm>
              <a:off x="947307" y="4382100"/>
              <a:ext cx="1152936" cy="533997"/>
              <a:chOff x="1083025" y="1491248"/>
              <a:chExt cx="1844108" cy="1650177"/>
            </a:xfrm>
          </p:grpSpPr>
          <p:sp>
            <p:nvSpPr>
              <p:cNvPr id="531" name="Google Shape;531;p34"/>
              <p:cNvSpPr txBox="1"/>
              <p:nvPr/>
            </p:nvSpPr>
            <p:spPr>
              <a:xfrm>
                <a:off x="1179933" y="1491248"/>
                <a:ext cx="17472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chemeClr val="dk1"/>
                    </a:solidFill>
                    <a:latin typeface="Roboto"/>
                    <a:ea typeface="Roboto"/>
                    <a:cs typeface="Roboto"/>
                    <a:sym typeface="Roboto"/>
                  </a:rPr>
                  <a:t>Team Introduction</a:t>
                </a:r>
                <a:endParaRPr sz="700">
                  <a:solidFill>
                    <a:schemeClr val="dk1"/>
                  </a:solidFill>
                  <a:latin typeface="Roboto"/>
                  <a:ea typeface="Roboto"/>
                  <a:cs typeface="Roboto"/>
                  <a:sym typeface="Roboto"/>
                </a:endParaRPr>
              </a:p>
            </p:txBody>
          </p:sp>
          <p:sp>
            <p:nvSpPr>
              <p:cNvPr id="532" name="Google Shape;532;p3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533" name="Google Shape;533;p3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534" name="Google Shape;534;p3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535" name="Google Shape;535;p34"/>
            <p:cNvGrpSpPr/>
            <p:nvPr/>
          </p:nvGrpSpPr>
          <p:grpSpPr>
            <a:xfrm>
              <a:off x="3021771" y="4382169"/>
              <a:ext cx="1437155" cy="533868"/>
              <a:chOff x="811648" y="1491646"/>
              <a:chExt cx="2232300" cy="1649779"/>
            </a:xfrm>
          </p:grpSpPr>
          <p:sp>
            <p:nvSpPr>
              <p:cNvPr id="536" name="Google Shape;536;p34"/>
              <p:cNvSpPr txBox="1"/>
              <p:nvPr/>
            </p:nvSpPr>
            <p:spPr>
              <a:xfrm>
                <a:off x="811648" y="1491646"/>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700">
                    <a:solidFill>
                      <a:srgbClr val="858585"/>
                    </a:solidFill>
                    <a:latin typeface="Roboto"/>
                    <a:ea typeface="Roboto"/>
                    <a:cs typeface="Roboto"/>
                    <a:sym typeface="Roboto"/>
                  </a:rPr>
                  <a:t>Modeling Process</a:t>
                </a:r>
                <a:endParaRPr sz="700">
                  <a:solidFill>
                    <a:srgbClr val="858585"/>
                  </a:solidFill>
                  <a:latin typeface="Roboto"/>
                  <a:ea typeface="Roboto"/>
                  <a:cs typeface="Roboto"/>
                  <a:sym typeface="Roboto"/>
                </a:endParaRPr>
              </a:p>
            </p:txBody>
          </p:sp>
          <p:sp>
            <p:nvSpPr>
              <p:cNvPr id="537" name="Google Shape;537;p3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538" name="Google Shape;538;p34"/>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539" name="Google Shape;539;p3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nvGrpSpPr>
            <p:cNvPr id="540" name="Google Shape;540;p34"/>
            <p:cNvGrpSpPr/>
            <p:nvPr/>
          </p:nvGrpSpPr>
          <p:grpSpPr>
            <a:xfrm>
              <a:off x="4319951" y="4382161"/>
              <a:ext cx="1593156" cy="533871"/>
              <a:chOff x="1057173" y="1491638"/>
              <a:chExt cx="2139900" cy="1649787"/>
            </a:xfrm>
          </p:grpSpPr>
          <p:sp>
            <p:nvSpPr>
              <p:cNvPr id="541" name="Google Shape;541;p3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542" name="Google Shape;542;p34"/>
              <p:cNvSpPr/>
              <p:nvPr/>
            </p:nvSpPr>
            <p:spPr>
              <a:xfrm flipH="1">
                <a:off x="1083025" y="2306625"/>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543" name="Google Shape;543;p34"/>
              <p:cNvSpPr/>
              <p:nvPr/>
            </p:nvSpPr>
            <p:spPr>
              <a:xfrm>
                <a:off x="1083125" y="2460449"/>
                <a:ext cx="1834800" cy="143400"/>
              </a:xfrm>
              <a:prstGeom prst="parallelogram">
                <a:avLst>
                  <a:gd fmla="val 9695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44" name="Google Shape;544;p34"/>
              <p:cNvSpPr txBox="1"/>
              <p:nvPr/>
            </p:nvSpPr>
            <p:spPr>
              <a:xfrm>
                <a:off x="1057173" y="1491638"/>
                <a:ext cx="2139900" cy="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858585"/>
                    </a:solidFill>
                    <a:latin typeface="Roboto"/>
                    <a:ea typeface="Roboto"/>
                    <a:cs typeface="Roboto"/>
                    <a:sym typeface="Roboto"/>
                  </a:rPr>
                  <a:t>Model Results &amp; Business Value</a:t>
                </a:r>
                <a:endParaRPr sz="700">
                  <a:solidFill>
                    <a:srgbClr val="858585"/>
                  </a:solidFill>
                  <a:latin typeface="Roboto"/>
                  <a:ea typeface="Roboto"/>
                  <a:cs typeface="Roboto"/>
                  <a:sym typeface="Roboto"/>
                </a:endParaRPr>
              </a:p>
            </p:txBody>
          </p:sp>
        </p:grpSp>
        <p:grpSp>
          <p:nvGrpSpPr>
            <p:cNvPr id="545" name="Google Shape;545;p34"/>
            <p:cNvGrpSpPr/>
            <p:nvPr/>
          </p:nvGrpSpPr>
          <p:grpSpPr>
            <a:xfrm>
              <a:off x="5433593" y="4377150"/>
              <a:ext cx="1814532" cy="538619"/>
              <a:chOff x="782205" y="1476965"/>
              <a:chExt cx="2354700" cy="1664460"/>
            </a:xfrm>
          </p:grpSpPr>
          <p:sp>
            <p:nvSpPr>
              <p:cNvPr id="546" name="Google Shape;546;p3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858585"/>
                  </a:solidFill>
                  <a:latin typeface="Roboto"/>
                  <a:ea typeface="Roboto"/>
                  <a:cs typeface="Roboto"/>
                  <a:sym typeface="Roboto"/>
                </a:endParaRPr>
              </a:p>
            </p:txBody>
          </p:sp>
          <p:sp>
            <p:nvSpPr>
              <p:cNvPr id="547" name="Google Shape;547;p3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548" name="Google Shape;548;p3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549" name="Google Shape;549;p34"/>
              <p:cNvSpPr txBox="1"/>
              <p:nvPr/>
            </p:nvSpPr>
            <p:spPr>
              <a:xfrm>
                <a:off x="782205" y="1476965"/>
                <a:ext cx="23547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           Deployment &amp; Adoption Strategy</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0"/>
                  </a:spcAft>
                  <a:buNone/>
                </a:pPr>
                <a:r>
                  <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grpSp>
        <p:grpSp>
          <p:nvGrpSpPr>
            <p:cNvPr id="550" name="Google Shape;550;p34"/>
            <p:cNvGrpSpPr/>
            <p:nvPr/>
          </p:nvGrpSpPr>
          <p:grpSpPr>
            <a:xfrm>
              <a:off x="1914859" y="4381849"/>
              <a:ext cx="1436932" cy="533974"/>
              <a:chOff x="865157" y="1491321"/>
              <a:chExt cx="2232300" cy="1650104"/>
            </a:xfrm>
          </p:grpSpPr>
          <p:sp>
            <p:nvSpPr>
              <p:cNvPr id="551" name="Google Shape;551;p34"/>
              <p:cNvSpPr txBox="1"/>
              <p:nvPr/>
            </p:nvSpPr>
            <p:spPr>
              <a:xfrm>
                <a:off x="865157" y="1491321"/>
                <a:ext cx="2232300" cy="7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858585"/>
                    </a:solidFill>
                    <a:latin typeface="Roboto"/>
                    <a:ea typeface="Roboto"/>
                    <a:cs typeface="Roboto"/>
                    <a:sym typeface="Roboto"/>
                  </a:rPr>
                  <a:t>Solution Overview</a:t>
                </a:r>
                <a:endParaRPr sz="700">
                  <a:solidFill>
                    <a:srgbClr val="858585"/>
                  </a:solidFill>
                  <a:latin typeface="Roboto"/>
                  <a:ea typeface="Roboto"/>
                  <a:cs typeface="Roboto"/>
                  <a:sym typeface="Roboto"/>
                </a:endParaRPr>
              </a:p>
              <a:p>
                <a:pPr indent="0" lvl="0" marL="0" rtl="0" algn="ctr">
                  <a:lnSpc>
                    <a:spcPct val="115000"/>
                  </a:lnSpc>
                  <a:spcBef>
                    <a:spcPts val="1600"/>
                  </a:spcBef>
                  <a:spcAft>
                    <a:spcPts val="1600"/>
                  </a:spcAft>
                  <a:buNone/>
                </a:pPr>
                <a:r>
                  <a:t/>
                </a:r>
                <a:endParaRPr sz="700">
                  <a:solidFill>
                    <a:srgbClr val="858585"/>
                  </a:solidFill>
                  <a:latin typeface="Roboto"/>
                  <a:ea typeface="Roboto"/>
                  <a:cs typeface="Roboto"/>
                  <a:sym typeface="Roboto"/>
                </a:endParaRPr>
              </a:p>
            </p:txBody>
          </p:sp>
          <p:sp>
            <p:nvSpPr>
              <p:cNvPr id="552" name="Google Shape;552;p3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700">
                  <a:solidFill>
                    <a:srgbClr val="0C57D3"/>
                  </a:solidFill>
                  <a:latin typeface="Roboto"/>
                  <a:ea typeface="Roboto"/>
                  <a:cs typeface="Roboto"/>
                  <a:sym typeface="Roboto"/>
                </a:endParaRPr>
              </a:p>
            </p:txBody>
          </p:sp>
          <p:sp>
            <p:nvSpPr>
              <p:cNvPr id="553" name="Google Shape;553;p34"/>
              <p:cNvSpPr/>
              <p:nvPr/>
            </p:nvSpPr>
            <p:spPr>
              <a:xfrm flipH="1">
                <a:off x="1083025" y="2306625"/>
                <a:ext cx="1834800" cy="143400"/>
              </a:xfrm>
              <a:prstGeom prst="parallelogram">
                <a:avLst>
                  <a:gd fmla="val 96952"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t>  </a:t>
                </a:r>
                <a:endParaRPr sz="700"/>
              </a:p>
            </p:txBody>
          </p:sp>
          <p:sp>
            <p:nvSpPr>
              <p:cNvPr id="554" name="Google Shape;554;p3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grpSp>
      <p:cxnSp>
        <p:nvCxnSpPr>
          <p:cNvPr id="555" name="Google Shape;555;p34"/>
          <p:cNvCxnSpPr/>
          <p:nvPr/>
        </p:nvCxnSpPr>
        <p:spPr>
          <a:xfrm>
            <a:off x="8839800" y="882575"/>
            <a:ext cx="0" cy="3403500"/>
          </a:xfrm>
          <a:prstGeom prst="straightConnector1">
            <a:avLst/>
          </a:prstGeom>
          <a:noFill/>
          <a:ln cap="flat" cmpd="sng" w="9525">
            <a:solidFill>
              <a:schemeClr val="dk2"/>
            </a:solidFill>
            <a:prstDash val="dash"/>
            <a:round/>
            <a:headEnd len="med" w="med" type="none"/>
            <a:tailEnd len="med" w="med" type="none"/>
          </a:ln>
        </p:spPr>
      </p:cxnSp>
      <p:sp>
        <p:nvSpPr>
          <p:cNvPr id="556" name="Google Shape;556;p34"/>
          <p:cNvSpPr/>
          <p:nvPr/>
        </p:nvSpPr>
        <p:spPr>
          <a:xfrm flipH="1" rot="-5400000">
            <a:off x="5844575" y="131000"/>
            <a:ext cx="202500" cy="5556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57" name="Google Shape;557;p34"/>
          <p:cNvCxnSpPr/>
          <p:nvPr/>
        </p:nvCxnSpPr>
        <p:spPr>
          <a:xfrm>
            <a:off x="3038475" y="870000"/>
            <a:ext cx="0" cy="3403500"/>
          </a:xfrm>
          <a:prstGeom prst="straightConnector1">
            <a:avLst/>
          </a:prstGeom>
          <a:noFill/>
          <a:ln cap="flat" cmpd="sng" w="9525">
            <a:solidFill>
              <a:schemeClr val="dk2"/>
            </a:solidFill>
            <a:prstDash val="dash"/>
            <a:round/>
            <a:headEnd len="med" w="med" type="none"/>
            <a:tailEnd len="med" w="med" type="none"/>
          </a:ln>
        </p:spPr>
      </p:cxnSp>
      <p:sp>
        <p:nvSpPr>
          <p:cNvPr id="558" name="Google Shape;558;p34"/>
          <p:cNvSpPr txBox="1"/>
          <p:nvPr>
            <p:ph type="ctrTitle"/>
          </p:nvPr>
        </p:nvSpPr>
        <p:spPr>
          <a:xfrm>
            <a:off x="154041" y="-160225"/>
            <a:ext cx="8835900" cy="548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sz="1800"/>
              <a:t>Personas</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hicago ">
  <a:themeElements>
    <a:clrScheme name="UChicago">
      <a:dk1>
        <a:srgbClr val="800000"/>
      </a:dk1>
      <a:lt1>
        <a:srgbClr val="FFFFFF"/>
      </a:lt1>
      <a:dk2>
        <a:srgbClr val="110E0E"/>
      </a:dk2>
      <a:lt2>
        <a:srgbClr val="EAEAEA"/>
      </a:lt2>
      <a:accent1>
        <a:srgbClr val="800000"/>
      </a:accent1>
      <a:accent2>
        <a:srgbClr val="F8A429"/>
      </a:accent2>
      <a:accent3>
        <a:srgbClr val="C16622"/>
      </a:accent3>
      <a:accent4>
        <a:srgbClr val="91AB5A"/>
      </a:accent4>
      <a:accent5>
        <a:srgbClr val="58593F"/>
      </a:accent5>
      <a:accent6>
        <a:srgbClr val="155F83"/>
      </a:accent6>
      <a:hlink>
        <a:srgbClr val="800000"/>
      </a:hlink>
      <a:folHlink>
        <a:srgbClr val="BA7B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UChicago ">
  <a:themeElements>
    <a:clrScheme name="UChicago">
      <a:dk1>
        <a:srgbClr val="800000"/>
      </a:dk1>
      <a:lt1>
        <a:srgbClr val="FFFFFF"/>
      </a:lt1>
      <a:dk2>
        <a:srgbClr val="110E0E"/>
      </a:dk2>
      <a:lt2>
        <a:srgbClr val="EAEAEA"/>
      </a:lt2>
      <a:accent1>
        <a:srgbClr val="800000"/>
      </a:accent1>
      <a:accent2>
        <a:srgbClr val="F8A429"/>
      </a:accent2>
      <a:accent3>
        <a:srgbClr val="C16622"/>
      </a:accent3>
      <a:accent4>
        <a:srgbClr val="91AB5A"/>
      </a:accent4>
      <a:accent5>
        <a:srgbClr val="58593F"/>
      </a:accent5>
      <a:accent6>
        <a:srgbClr val="155F83"/>
      </a:accent6>
      <a:hlink>
        <a:srgbClr val="800000"/>
      </a:hlink>
      <a:folHlink>
        <a:srgbClr val="BA7B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